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6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1" r:id="rId2"/>
  </p:sldMasterIdLst>
  <p:notesMasterIdLst>
    <p:notesMasterId r:id="rId58"/>
  </p:notesMasterIdLst>
  <p:handoutMasterIdLst>
    <p:handoutMasterId r:id="rId59"/>
  </p:handoutMasterIdLst>
  <p:sldIdLst>
    <p:sldId id="274" r:id="rId3"/>
    <p:sldId id="276" r:id="rId4"/>
    <p:sldId id="585" r:id="rId5"/>
    <p:sldId id="559" r:id="rId6"/>
    <p:sldId id="560" r:id="rId7"/>
    <p:sldId id="587" r:id="rId8"/>
    <p:sldId id="562" r:id="rId9"/>
    <p:sldId id="567" r:id="rId10"/>
    <p:sldId id="568" r:id="rId11"/>
    <p:sldId id="563" r:id="rId12"/>
    <p:sldId id="570" r:id="rId13"/>
    <p:sldId id="449" r:id="rId14"/>
    <p:sldId id="459" r:id="rId15"/>
    <p:sldId id="457" r:id="rId16"/>
    <p:sldId id="454" r:id="rId17"/>
    <p:sldId id="460" r:id="rId18"/>
    <p:sldId id="577" r:id="rId19"/>
    <p:sldId id="578" r:id="rId20"/>
    <p:sldId id="463" r:id="rId21"/>
    <p:sldId id="468" r:id="rId22"/>
    <p:sldId id="571" r:id="rId23"/>
    <p:sldId id="572" r:id="rId24"/>
    <p:sldId id="557" r:id="rId25"/>
    <p:sldId id="476" r:id="rId26"/>
    <p:sldId id="478" r:id="rId27"/>
    <p:sldId id="547" r:id="rId28"/>
    <p:sldId id="503" r:id="rId29"/>
    <p:sldId id="493" r:id="rId30"/>
    <p:sldId id="505" r:id="rId31"/>
    <p:sldId id="582" r:id="rId32"/>
    <p:sldId id="583" r:id="rId33"/>
    <p:sldId id="519" r:id="rId34"/>
    <p:sldId id="521" r:id="rId35"/>
    <p:sldId id="522" r:id="rId36"/>
    <p:sldId id="523" r:id="rId37"/>
    <p:sldId id="575" r:id="rId38"/>
    <p:sldId id="525" r:id="rId39"/>
    <p:sldId id="527" r:id="rId40"/>
    <p:sldId id="528" r:id="rId41"/>
    <p:sldId id="529" r:id="rId42"/>
    <p:sldId id="576" r:id="rId43"/>
    <p:sldId id="584" r:id="rId44"/>
    <p:sldId id="588" r:id="rId45"/>
    <p:sldId id="589" r:id="rId46"/>
    <p:sldId id="592" r:id="rId47"/>
    <p:sldId id="600" r:id="rId48"/>
    <p:sldId id="601" r:id="rId49"/>
    <p:sldId id="594" r:id="rId50"/>
    <p:sldId id="591" r:id="rId51"/>
    <p:sldId id="596" r:id="rId52"/>
    <p:sldId id="599" r:id="rId53"/>
    <p:sldId id="593" r:id="rId54"/>
    <p:sldId id="349" r:id="rId55"/>
    <p:sldId id="602" r:id="rId56"/>
    <p:sldId id="603" r:id="rId5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6F3BEB6-AA13-4975-A1C7-2B19B7F88FE9}">
          <p14:sldIdLst>
            <p14:sldId id="274"/>
            <p14:sldId id="276"/>
            <p14:sldId id="585"/>
          </p14:sldIdLst>
        </p14:section>
        <p14:section name="Console Input and Output" id="{89766E36-D248-485C-BC4C-A3F596CE8129}">
          <p14:sldIdLst>
            <p14:sldId id="559"/>
            <p14:sldId id="560"/>
            <p14:sldId id="587"/>
            <p14:sldId id="562"/>
            <p14:sldId id="567"/>
            <p14:sldId id="568"/>
            <p14:sldId id="563"/>
            <p14:sldId id="570"/>
          </p14:sldIdLst>
        </p14:section>
        <p14:section name="Data Types" id="{2C5FD10A-64CF-456B-ABF0-F1459D248148}">
          <p14:sldIdLst>
            <p14:sldId id="449"/>
            <p14:sldId id="459"/>
            <p14:sldId id="457"/>
            <p14:sldId id="454"/>
            <p14:sldId id="460"/>
            <p14:sldId id="577"/>
            <p14:sldId id="578"/>
            <p14:sldId id="463"/>
            <p14:sldId id="468"/>
            <p14:sldId id="571"/>
            <p14:sldId id="572"/>
            <p14:sldId id="557"/>
            <p14:sldId id="476"/>
            <p14:sldId id="478"/>
            <p14:sldId id="547"/>
          </p14:sldIdLst>
        </p14:section>
        <p14:section name="Conditional Statements" id="{8985233E-1D09-49D3-AF79-D0A033682529}">
          <p14:sldIdLst>
            <p14:sldId id="503"/>
            <p14:sldId id="493"/>
            <p14:sldId id="505"/>
            <p14:sldId id="582"/>
            <p14:sldId id="583"/>
            <p14:sldId id="519"/>
            <p14:sldId id="521"/>
            <p14:sldId id="522"/>
            <p14:sldId id="523"/>
            <p14:sldId id="575"/>
            <p14:sldId id="525"/>
            <p14:sldId id="527"/>
            <p14:sldId id="528"/>
            <p14:sldId id="529"/>
            <p14:sldId id="576"/>
            <p14:sldId id="584"/>
          </p14:sldIdLst>
        </p14:section>
        <p14:section name="Bitwise Operations" id="{78E59AE4-2F24-4858-A033-DEAC0569759C}">
          <p14:sldIdLst>
            <p14:sldId id="588"/>
            <p14:sldId id="589"/>
            <p14:sldId id="592"/>
            <p14:sldId id="600"/>
            <p14:sldId id="601"/>
            <p14:sldId id="594"/>
            <p14:sldId id="591"/>
            <p14:sldId id="596"/>
            <p14:sldId id="599"/>
            <p14:sldId id="593"/>
          </p14:sldIdLst>
        </p14:section>
        <p14:section name="Conclusion" id="{23A86473-D866-4350-BCDA-FBD4C2474597}">
          <p14:sldIdLst>
            <p14:sldId id="349"/>
            <p14:sldId id="602"/>
            <p14:sldId id="60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603A14"/>
    <a:srgbClr val="E85C0E"/>
    <a:srgbClr val="BAB398"/>
    <a:srgbClr val="ADA485"/>
    <a:srgbClr val="C6C0AA"/>
    <a:srgbClr val="663606"/>
    <a:srgbClr val="663106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24" autoAdjust="0"/>
    <p:restoredTop sz="90391" autoAdjust="0"/>
  </p:normalViewPr>
  <p:slideViewPr>
    <p:cSldViewPr>
      <p:cViewPr varScale="1">
        <p:scale>
          <a:sx n="66" d="100"/>
          <a:sy n="66" d="100"/>
        </p:scale>
        <p:origin x="-600" y="-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9/19/2017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53756D-CE3A-4EE5-8017-8F81DDF9430B}" type="slidenum">
              <a:rPr lang="en-US"/>
              <a:pPr/>
              <a:t>52</a:t>
            </a:fld>
            <a:r>
              <a:rPr lang="en-US" dirty="0"/>
              <a:t>##</a:t>
            </a:r>
          </a:p>
        </p:txBody>
      </p:sp>
      <p:sp>
        <p:nvSpPr>
          <p:cNvPr id="540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04182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96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654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82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58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045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038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</a:t>
            </a:r>
            <a:r>
              <a:rPr lang="en-US" baseline="0" dirty="0"/>
              <a:t> to Abstraction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25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892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3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219850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9/19/2017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EF8C130-E202-4D80-9C31-5A9DC26FC0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94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6336E69-9B49-4708-A2E4-F426004D59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1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62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145A42F-DA72-4A37-A563-7EE76D85CC6F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9506B26-05E7-4813-B506-4D5207F76F7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1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9/19/2017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306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oracle.com/javase/8/docs/api/java/util/Formatter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382#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82#0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3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3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40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6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1.png"/><Relationship Id="rId14" Type="http://schemas.openxmlformats.org/officeDocument/2006/relationships/hyperlink" Target="http://www.telenor.bg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82#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33594" y="533400"/>
            <a:ext cx="8132718" cy="1476352"/>
          </a:xfrm>
        </p:spPr>
        <p:txBody>
          <a:bodyPr>
            <a:normAutofit/>
          </a:bodyPr>
          <a:lstStyle/>
          <a:p>
            <a:r>
              <a:rPr lang="en-US" dirty="0"/>
              <a:t>Intro to Java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33594" y="1981200"/>
            <a:ext cx="8132718" cy="17937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Types, Console I/O, Conditional Statements, Loops, Bitwise Operations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0"/>
          <a:stretch/>
        </p:blipFill>
        <p:spPr>
          <a:xfrm rot="20834674">
            <a:off x="3746039" y="514380"/>
            <a:ext cx="1633496" cy="1688323"/>
          </a:xfrm>
          <a:prstGeom prst="roundRect">
            <a:avLst>
              <a:gd name="adj" fmla="val 8165"/>
            </a:avLst>
          </a:prstGeom>
          <a:effectLst>
            <a:softEdge rad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2080" r="2984" b="4878"/>
          <a:stretch/>
        </p:blipFill>
        <p:spPr>
          <a:xfrm>
            <a:off x="5945889" y="4572000"/>
            <a:ext cx="5787323" cy="1717478"/>
          </a:xfrm>
          <a:prstGeom prst="roundRect">
            <a:avLst>
              <a:gd name="adj" fmla="val 5916"/>
            </a:avLst>
          </a:prstGeom>
        </p:spPr>
      </p:pic>
      <p:sp>
        <p:nvSpPr>
          <p:cNvPr id="13" name="TextBox 12"/>
          <p:cNvSpPr txBox="1"/>
          <p:nvPr/>
        </p:nvSpPr>
        <p:spPr>
          <a:xfrm rot="576164">
            <a:off x="4888100" y="3820543"/>
            <a:ext cx="149464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57CB0E2-8F82-4550-ABFA-E5CB5A5204F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20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xmlns="" id="{8A6D692D-1D30-4FBC-AEF5-2DA2A629D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18557B48-AB77-4399-8192-F3798B04A7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2496257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914400"/>
            <a:ext cx="11804822" cy="5722755"/>
          </a:xfrm>
        </p:spPr>
        <p:txBody>
          <a:bodyPr/>
          <a:lstStyle/>
          <a:p>
            <a:r>
              <a:rPr lang="en-US" dirty="0"/>
              <a:t>Java supports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formatted printing</a:t>
            </a:r>
            <a:r>
              <a:rPr lang="en-US" b="1" dirty="0"/>
              <a:t> </a:t>
            </a:r>
            <a:r>
              <a:rPr lang="en-US" dirty="0"/>
              <a:t>by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%s</a:t>
            </a:r>
            <a:r>
              <a:rPr lang="en-US" dirty="0"/>
              <a:t> – prints a string argument</a:t>
            </a:r>
          </a:p>
          <a:p>
            <a:pPr lvl="1"/>
            <a:endParaRPr lang="en-US" dirty="0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%f</a:t>
            </a:r>
            <a:r>
              <a:rPr lang="en-US" dirty="0"/>
              <a:t> – prints a floating-point argument</a:t>
            </a:r>
          </a:p>
          <a:p>
            <a:pPr lvl="1"/>
            <a:endParaRPr lang="en-US" dirty="0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%.2f</a:t>
            </a:r>
            <a:r>
              <a:rPr lang="en-US" dirty="0"/>
              <a:t> – prints a floating-point argument with 2 digits precision</a:t>
            </a:r>
          </a:p>
          <a:p>
            <a:pPr lvl="1"/>
            <a:endParaRPr lang="en-US" dirty="0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%n</a:t>
            </a:r>
            <a:r>
              <a:rPr lang="en-US" dirty="0"/>
              <a:t> – prints a new line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Printing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2303402"/>
            <a:ext cx="10460714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"Name: %s"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name);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0412" y="3613352"/>
            <a:ext cx="10460714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"Height: %f"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height);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4953000"/>
            <a:ext cx="10460714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"Height: %.2f"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height);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1625" y="6209031"/>
            <a:ext cx="11582398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prstClr val="white"/>
                </a:solidFill>
              </a:rPr>
              <a:t>Learn more at </a:t>
            </a:r>
            <a:r>
              <a:rPr lang="en-US" sz="2600" dirty="0">
                <a:solidFill>
                  <a:prstClr val="white"/>
                </a:solidFill>
                <a:hlinkClick r:id="rId2"/>
              </a:rPr>
              <a:t>http://docs.oracle.com/javase/8/docs/api/java/util/Formatter.html</a:t>
            </a:r>
            <a:endParaRPr lang="en-US" sz="2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96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/>
          <a:lstStyle/>
          <a:p>
            <a:r>
              <a:rPr lang="en-US" dirty="0"/>
              <a:t>Write program that reads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numbers.</a:t>
            </a:r>
          </a:p>
          <a:p>
            <a:r>
              <a:rPr lang="en-US" dirty="0"/>
              <a:t> Print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average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of the three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Average of Three Numbers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2439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  <p:sp>
        <p:nvSpPr>
          <p:cNvPr id="16" name="Right Arrow 18"/>
          <p:cNvSpPr/>
          <p:nvPr/>
        </p:nvSpPr>
        <p:spPr>
          <a:xfrm>
            <a:off x="5611357" y="243849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046412" y="2362395"/>
            <a:ext cx="2107745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2   4.5  3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475412" y="2362394"/>
            <a:ext cx="2107745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3.17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5409" y="3052548"/>
            <a:ext cx="10460714" cy="31185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Scanner(System.in);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first = 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second = 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third = 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sumAbs = first + second + third;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avg = sumAbs / 3;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System.out.printf("%.2f", avg);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7529284" y="3100639"/>
            <a:ext cx="3394485" cy="609600"/>
          </a:xfrm>
          <a:prstGeom prst="wedgeRoundRectCallout">
            <a:avLst>
              <a:gd name="adj1" fmla="val -53954"/>
              <a:gd name="adj2" fmla="val -1147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Round up to 2</a:t>
            </a:r>
            <a:r>
              <a:rPr lang="en-US" sz="2800" baseline="30000" dirty="0">
                <a:solidFill>
                  <a:srgbClr val="FFFFFF"/>
                </a:solidFill>
              </a:rPr>
              <a:t>nd</a:t>
            </a:r>
            <a:r>
              <a:rPr lang="en-US" sz="2800" dirty="0">
                <a:solidFill>
                  <a:srgbClr val="FFFFFF"/>
                </a:solidFill>
              </a:rPr>
              <a:t> digit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3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educhoices.org/cimages/multimages/1/free_technology_courses.jpg"/>
          <p:cNvPicPr>
            <a:picLocks noChangeAspect="1" noChangeArrowheads="1"/>
          </p:cNvPicPr>
          <p:nvPr/>
        </p:nvPicPr>
        <p:blipFill>
          <a:blip r:embed="rId2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852" y="1388894"/>
            <a:ext cx="6119192" cy="30307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4011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Data Types in Java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38800"/>
            <a:ext cx="8938472" cy="688256"/>
          </a:xfrm>
        </p:spPr>
        <p:txBody>
          <a:bodyPr/>
          <a:lstStyle/>
          <a:p>
            <a:r>
              <a:rPr lang="en-US" dirty="0"/>
              <a:t>Integer, Double, String, Boolean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1941">
            <a:off x="3423899" y="2863252"/>
            <a:ext cx="1200509" cy="1913069"/>
          </a:xfrm>
          <a:prstGeom prst="roundRect">
            <a:avLst>
              <a:gd name="adj" fmla="val 2736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9799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32-bits,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64-bits,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Types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148" y="4495800"/>
            <a:ext cx="1905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07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/>
              <a:t> (-128 to 127): signed 8-bit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/>
              <a:t> (-32,768 to 32,767): signed 16-bit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/>
              <a:t> (-2,147,483,648 to 2,147,483,647): signed 32-bit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/>
              <a:t> (-9,223,372,036,854,775,808 to 9,223,372,036,854,775,807): signed 64-bit</a:t>
            </a:r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8987550" y="4267200"/>
            <a:ext cx="2578862" cy="1760569"/>
            <a:chOff x="7937623" y="847893"/>
            <a:chExt cx="2578862" cy="1760569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8355414" y="1900576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573983" y="1677691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55703">
              <a:off x="9149270" y="1109796"/>
              <a:ext cx="9653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912812" y="4300174"/>
            <a:ext cx="7494958" cy="19482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= 1;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= 5;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 = 3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 = (short) (b + i + num);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4723041" y="3920304"/>
            <a:ext cx="3188579" cy="998592"/>
          </a:xfrm>
          <a:prstGeom prst="wedgeRoundRectCallout">
            <a:avLst>
              <a:gd name="adj1" fmla="val -94976"/>
              <a:gd name="adj2" fmla="val 929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Capital l is harder to confuse with 1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4562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Types – Examples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371600"/>
            <a:ext cx="10363198" cy="51230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 = 0.33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 = 1.67;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 = f + d;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fSum = f + d;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will not compile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infinity = 3.14 / 0;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System.out.println(f);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0.33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1.67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System.out.println(sum);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2.000000013113022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System.out.printf("%.2f", sum);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2.00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System.out.println(infinity);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Infinity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646612" y="2133600"/>
            <a:ext cx="3188579" cy="677679"/>
          </a:xfrm>
          <a:prstGeom prst="wedgeRoundRectCallout">
            <a:avLst>
              <a:gd name="adj1" fmla="val -76119"/>
              <a:gd name="adj2" fmla="val -496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Double by default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713412" y="1237530"/>
            <a:ext cx="3188579" cy="677679"/>
          </a:xfrm>
          <a:prstGeom prst="wedgeRoundRectCallout">
            <a:avLst>
              <a:gd name="adj1" fmla="val -109903"/>
              <a:gd name="adj2" fmla="val -71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2800" dirty="0">
                <a:solidFill>
                  <a:srgbClr val="FFFFFF"/>
                </a:solidFill>
              </a:rPr>
              <a:t>" specifies a float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74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floating-point arithmetic sometime works incorrectly</a:t>
            </a:r>
          </a:p>
          <a:p>
            <a:pPr lvl="1"/>
            <a:r>
              <a:rPr lang="en-US" dirty="0"/>
              <a:t>Don't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/>
              <a:t> for financial calculations!</a:t>
            </a:r>
          </a:p>
          <a:p>
            <a:r>
              <a:rPr lang="en-US" dirty="0"/>
              <a:t>In Java use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BigDecimal</a:t>
            </a:r>
            <a:r>
              <a:rPr lang="en-US" b="1" dirty="0"/>
              <a:t> </a:t>
            </a:r>
            <a:r>
              <a:rPr lang="en-US" dirty="0"/>
              <a:t>class for financial calculations: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BigDecimal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3479155"/>
            <a:ext cx="10363198" cy="26930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java.math.BigDecimal;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bigF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("0.33");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bigD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("1.67");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bigSum = bigF.add(bigD);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System.out.println(bigSum);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2.00</a:t>
            </a:r>
          </a:p>
        </p:txBody>
      </p:sp>
    </p:spTree>
    <p:extLst>
      <p:ext uri="{BB962C8B-B14F-4D97-AF65-F5344CB8AC3E}">
        <p14:creationId xmlns:p14="http://schemas.microsoft.com/office/powerpoint/2010/main" val="228419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that reads: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Quantity of a product </a:t>
            </a:r>
            <a:r>
              <a:rPr lang="en-US" dirty="0"/>
              <a:t>from the first line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Prints the amount </a:t>
            </a:r>
            <a:r>
              <a:rPr lang="en-US" dirty="0"/>
              <a:t>of Deutsche Marks needed to buy it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Exchange rate: 4210500000000 : 1, price of 1kg product : 1.20 BGN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Euro Trip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709124" y="3886200"/>
            <a:ext cx="6767400" cy="1753879"/>
            <a:chOff x="2582008" y="4404328"/>
            <a:chExt cx="7024804" cy="1753879"/>
          </a:xfrm>
        </p:grpSpPr>
        <p:sp>
          <p:nvSpPr>
            <p:cNvPr id="16" name="Right Arrow 18"/>
            <p:cNvSpPr/>
            <p:nvPr/>
          </p:nvSpPr>
          <p:spPr>
            <a:xfrm>
              <a:off x="4708515" y="5100496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582008" y="4404328"/>
              <a:ext cx="1866905" cy="1752394"/>
              <a:chOff x="2582008" y="4404328"/>
              <a:chExt cx="1866905" cy="1752394"/>
            </a:xfrm>
          </p:grpSpPr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2582012" y="4404328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2.35</a:t>
                </a: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2582010" y="4981840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582008" y="5569281"/>
                <a:ext cx="1866901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15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395143" y="4404328"/>
              <a:ext cx="4211669" cy="1753879"/>
              <a:chOff x="5395143" y="4404328"/>
              <a:chExt cx="4211669" cy="1753879"/>
            </a:xfrm>
          </p:grpSpPr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4211665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11873610000000.00 marks</a:t>
                </a:r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5395143" y="4992310"/>
                <a:ext cx="4211665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5052600000000.00 marks</a:t>
                </a:r>
              </a:p>
            </p:txBody>
          </p:sp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5395143" y="5570766"/>
                <a:ext cx="4211665" cy="58744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75789000000000.00 marks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189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22312" y="1260722"/>
            <a:ext cx="10744201" cy="40387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quantity = Double.parseDouble(scanner.nextLine());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pricePerKilo = 1.20;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priceInLevs = new 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(pricePerKilo * quantity);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exchangeRate = new 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("4210500000000");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marksNeeded = exchangeRate.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multiply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(priceInLevs);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System.out.printf("%.2f marks", marksNeeded);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Euro Trip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7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685800"/>
          </a:xfrm>
        </p:spPr>
        <p:txBody>
          <a:bodyPr>
            <a:normAutofit/>
          </a:bodyPr>
          <a:lstStyle/>
          <a:p>
            <a:r>
              <a:rPr lang="en-US" dirty="0"/>
              <a:t>Boolean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Primitive Data Types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905000"/>
            <a:ext cx="10363198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= true;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System.out.println(!b);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false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9716" y="3522584"/>
            <a:ext cx="11804822" cy="685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Character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22117" y="4392304"/>
            <a:ext cx="10363198" cy="18004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 = '</a:t>
            </a:r>
            <a:r>
              <a:rPr lang="ru-RU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ю';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'\u03A9';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l-G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Ω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</p:txBody>
      </p:sp>
    </p:spTree>
    <p:extLst>
      <p:ext uri="{BB962C8B-B14F-4D97-AF65-F5344CB8AC3E}">
        <p14:creationId xmlns:p14="http://schemas.microsoft.com/office/powerpoint/2010/main" val="30286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295399"/>
            <a:ext cx="11804822" cy="5426077"/>
          </a:xfrm>
        </p:spPr>
        <p:txBody>
          <a:bodyPr>
            <a:normAutofit/>
          </a:bodyPr>
          <a:lstStyle/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Console-Based Input and Output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Data Types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Conditional Statements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Loops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Bitwise operations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979">
            <a:off x="5574162" y="3217123"/>
            <a:ext cx="1805693" cy="2877459"/>
          </a:xfrm>
          <a:prstGeom prst="roundRect">
            <a:avLst>
              <a:gd name="adj" fmla="val 2736"/>
            </a:avLst>
          </a:prstGeom>
        </p:spPr>
      </p:pic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xmlns="" id="{DAD56F5D-E863-4567-BE5A-D74E3E0888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concatenated</a:t>
            </a:r>
          </a:p>
          <a:p>
            <a:pPr lvl="1"/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operator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"Hello, Java";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443413" y="1600200"/>
            <a:ext cx="3954860" cy="3915229"/>
            <a:chOff x="7443413" y="1600200"/>
            <a:chExt cx="3954860" cy="3915229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055429" y="2959398"/>
              <a:ext cx="973670" cy="2556031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74848" y="4253887"/>
              <a:ext cx="14334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54" y="5142369"/>
            <a:ext cx="5645974" cy="4855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9322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first and last name as an input. </a:t>
            </a:r>
          </a:p>
          <a:p>
            <a:r>
              <a:rPr lang="en-US" dirty="0"/>
              <a:t>Print a greeting: "Hello, " + {</a:t>
            </a:r>
            <a:r>
              <a:rPr lang="en-US" dirty="0" err="1"/>
              <a:t>firstName</a:t>
            </a:r>
            <a:r>
              <a:rPr lang="en-US" dirty="0"/>
              <a:t>} {</a:t>
            </a:r>
            <a:r>
              <a:rPr lang="en-US" dirty="0" err="1"/>
              <a:t>lastName</a:t>
            </a:r>
            <a:r>
              <a:rPr lang="en-US" dirty="0"/>
              <a:t>} + "!"</a:t>
            </a:r>
          </a:p>
          <a:p>
            <a:pPr lvl="1"/>
            <a:r>
              <a:rPr lang="en-US" dirty="0"/>
              <a:t>if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is missing</a:t>
            </a:r>
            <a:r>
              <a:rPr lang="en-US" dirty="0"/>
              <a:t>, replace it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five stars '*'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Greeting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709124" y="3505200"/>
            <a:ext cx="6767400" cy="1947363"/>
            <a:chOff x="2582008" y="4404328"/>
            <a:chExt cx="7024804" cy="1947363"/>
          </a:xfrm>
        </p:grpSpPr>
        <p:sp>
          <p:nvSpPr>
            <p:cNvPr id="18" name="Right Arrow 18"/>
            <p:cNvSpPr/>
            <p:nvPr/>
          </p:nvSpPr>
          <p:spPr>
            <a:xfrm>
              <a:off x="4693426" y="5166328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582008" y="4404328"/>
              <a:ext cx="1866905" cy="1947363"/>
              <a:chOff x="2582008" y="4404328"/>
              <a:chExt cx="1866905" cy="1947363"/>
            </a:xfrm>
          </p:grpSpPr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2582012" y="4404328"/>
                <a:ext cx="1866901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Robert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Ford</a:t>
                </a: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2582008" y="5375745"/>
                <a:ext cx="1866901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en-US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Ford</a:t>
                </a: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395147" y="4404328"/>
              <a:ext cx="4211665" cy="1947363"/>
              <a:chOff x="5395147" y="4404328"/>
              <a:chExt cx="4211665" cy="1947363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5395147" y="4404328"/>
                <a:ext cx="4211665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Hello, Robert Ford!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>
                <a:off x="5395147" y="5375745"/>
                <a:ext cx="4211665" cy="975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Hello, ***** Ford!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086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78355" y="1447800"/>
            <a:ext cx="10155914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scanner.nextLine();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scanner.nextLine();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(firstName.isEmpty()) {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firstName = "*****";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check last name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("Hello, %s %s!"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firstName, lastName);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Greeting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26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en-US" dirty="0"/>
              <a:t> class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the base type 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7274470" y="2505949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80058" y="3795532"/>
            <a:ext cx="10191154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dataContainer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System.out.print("The value of the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"Five"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System.out.print("The value of the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System.out.println(dataContainer);</a:t>
            </a:r>
          </a:p>
        </p:txBody>
      </p:sp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554" y="4114800"/>
            <a:ext cx="1901316" cy="185770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1513353"/>
            <a:ext cx="1447800" cy="16041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534173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primitive type in Java has a corresponding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wrapper</a:t>
            </a:r>
            <a:r>
              <a:rPr lang="en-US" dirty="0"/>
              <a:t>: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java.lang.Integer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java.lang.Double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boolean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java.lang.Boolean</a:t>
            </a:r>
          </a:p>
          <a:p>
            <a:r>
              <a:rPr lang="en-US" dirty="0"/>
              <a:t>Primitive wrappers can have a value or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/>
              <a:t> (no value)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Nullable</a:t>
            </a:r>
            <a:r>
              <a:rPr lang="en-US" dirty="0"/>
              <a:t> Types: Integer, Long, Boolean, …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6600" y="4681073"/>
            <a:ext cx="10349412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= 5;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Integer value: 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i + 1;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Integer value: 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 value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i + 1;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NullPointerException</a:t>
            </a:r>
          </a:p>
        </p:txBody>
      </p:sp>
    </p:spTree>
    <p:extLst>
      <p:ext uri="{BB962C8B-B14F-4D97-AF65-F5344CB8AC3E}">
        <p14:creationId xmlns:p14="http://schemas.microsoft.com/office/powerpoint/2010/main" val="1061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Type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conversion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typecasting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change one type to another</a:t>
            </a:r>
          </a:p>
          <a:p>
            <a:pPr lvl="1"/>
            <a:r>
              <a:rPr lang="en-US" dirty="0"/>
              <a:t>Java supports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explicit</a:t>
            </a:r>
            <a:r>
              <a:rPr lang="en-US" dirty="0"/>
              <a:t> type conversion (casting)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Java also supports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implicit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type conversion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362200"/>
            <a:ext cx="10536914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 conversion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minHeight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(double)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heightInMeters;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dataLoss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(byte) 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12345;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 with data loss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4474285"/>
            <a:ext cx="10536914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maxHeight = heightInMeters;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Implicit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minHeight = heightInMeters;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Compilation error!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46812" y="5596660"/>
            <a:ext cx="4572000" cy="1124819"/>
          </a:xfrm>
          <a:prstGeom prst="wedgeRoundRectCallout">
            <a:avLst>
              <a:gd name="adj1" fmla="val -37294"/>
              <a:gd name="adj2" fmla="val -79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Implicit casting is not allowed if data loss is possible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11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336428">
            <a:off x="1067314" y="1889994"/>
            <a:ext cx="2204732" cy="1823544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Practice: I/O and Data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7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8071577" y="1759207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9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501" y="1165686"/>
            <a:ext cx="1097848" cy="1097848"/>
          </a:xfrm>
          <a:prstGeom prst="ellipse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 rot="509281">
            <a:off x="1614821" y="634711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875553">
            <a:off x="2223604" y="408699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21132441">
            <a:off x="9105343" y="980229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25" name="TextBox 24"/>
          <p:cNvSpPr txBox="1"/>
          <p:nvPr/>
        </p:nvSpPr>
        <p:spPr>
          <a:xfrm rot="525195">
            <a:off x="9176323" y="3800290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4706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Conditional Statements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8800"/>
            <a:ext cx="8938472" cy="692873"/>
          </a:xfrm>
        </p:spPr>
        <p:txBody>
          <a:bodyPr/>
          <a:lstStyle/>
          <a:p>
            <a:r>
              <a:rPr lang="en-US" dirty="0"/>
              <a:t>Implementing Conditional Logic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412" y="1562829"/>
            <a:ext cx="5942328" cy="277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29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implements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103439"/>
            <a:ext cx="10588624" cy="3401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Integer.parseInt(scanner.nextLine());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(number % 2 == 0)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even.");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odd.");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210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implements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  <a:r>
              <a:rPr lang="en-US" dirty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086428"/>
            <a:ext cx="10588624" cy="4185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(day) {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1: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System.out.println("Monday");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2: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System.out.println("Tuesday");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3: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System.out.println("Wednesday");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4: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System.out.println("Thursday");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5: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System.out.println("Friday");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6: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System.out.println("Saturday");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 7: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System.out.println("Sunday");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default: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System.out.println("Invalid day!");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653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JavaAdvanced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228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student travels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GB" dirty="0"/>
              <a:t> kilometers using one type of transport:</a:t>
            </a:r>
          </a:p>
          <a:p>
            <a:pPr lvl="1"/>
            <a:r>
              <a:rPr lang="en-GB" b="1" dirty="0"/>
              <a:t>Taxi:</a:t>
            </a:r>
            <a:r>
              <a:rPr lang="en-GB" dirty="0"/>
              <a:t> Initial tax</a:t>
            </a:r>
            <a:r>
              <a:rPr lang="bg-BG" dirty="0"/>
              <a:t>: 0.70 </a:t>
            </a:r>
            <a:r>
              <a:rPr lang="en-GB" dirty="0"/>
              <a:t>USD</a:t>
            </a:r>
            <a:r>
              <a:rPr lang="bg-BG" dirty="0"/>
              <a:t>.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Daytime</a:t>
            </a:r>
            <a:r>
              <a:rPr lang="en-GB" dirty="0"/>
              <a:t> cost</a:t>
            </a:r>
            <a:r>
              <a:rPr lang="bg-BG" dirty="0"/>
              <a:t>: </a:t>
            </a:r>
            <a:r>
              <a:rPr lang="bg-BG" b="1" dirty="0"/>
              <a:t>0.79</a:t>
            </a:r>
            <a:r>
              <a:rPr lang="bg-BG" dirty="0"/>
              <a:t> </a:t>
            </a:r>
            <a:r>
              <a:rPr lang="en-GB" dirty="0"/>
              <a:t>USD/km</a:t>
            </a:r>
            <a:r>
              <a:rPr lang="en-US" dirty="0"/>
              <a:t>.             </a:t>
            </a:r>
            <a:r>
              <a:rPr lang="bg-BG" dirty="0"/>
              <a:t>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Night-time</a:t>
            </a:r>
            <a:r>
              <a:rPr lang="en-GB" dirty="0"/>
              <a:t> cost</a:t>
            </a:r>
            <a:r>
              <a:rPr lang="bg-BG" dirty="0"/>
              <a:t>: </a:t>
            </a:r>
            <a:r>
              <a:rPr lang="bg-BG" b="1" dirty="0"/>
              <a:t>0.90</a:t>
            </a:r>
            <a:r>
              <a:rPr lang="bg-BG" dirty="0"/>
              <a:t> </a:t>
            </a:r>
            <a:r>
              <a:rPr lang="en-GB" dirty="0"/>
              <a:t>USD</a:t>
            </a:r>
            <a:r>
              <a:rPr lang="bg-BG" dirty="0"/>
              <a:t>/</a:t>
            </a:r>
            <a:r>
              <a:rPr lang="en-GB" dirty="0"/>
              <a:t>km</a:t>
            </a:r>
            <a:r>
              <a:rPr lang="bg-BG" dirty="0"/>
              <a:t>.</a:t>
            </a:r>
            <a:endParaRPr lang="en-GB" dirty="0"/>
          </a:p>
          <a:p>
            <a:pPr lvl="1"/>
            <a:r>
              <a:rPr lang="en-GB" b="1" dirty="0"/>
              <a:t>Bus</a:t>
            </a:r>
            <a:r>
              <a:rPr lang="en-GB" dirty="0"/>
              <a:t>:</a:t>
            </a:r>
            <a:r>
              <a:rPr lang="bg-BG" dirty="0"/>
              <a:t>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Day / Night</a:t>
            </a:r>
            <a:r>
              <a:rPr lang="en-GB" b="1" dirty="0"/>
              <a:t> </a:t>
            </a:r>
            <a:r>
              <a:rPr lang="en-GB" dirty="0"/>
              <a:t>tariff</a:t>
            </a:r>
            <a:r>
              <a:rPr lang="bg-BG" dirty="0"/>
              <a:t>: </a:t>
            </a:r>
            <a:r>
              <a:rPr lang="bg-BG" b="1" dirty="0"/>
              <a:t>0.09</a:t>
            </a:r>
            <a:r>
              <a:rPr lang="bg-BG" dirty="0"/>
              <a:t> </a:t>
            </a:r>
            <a:r>
              <a:rPr lang="en-GB" dirty="0"/>
              <a:t>USD</a:t>
            </a:r>
            <a:r>
              <a:rPr lang="bg-BG" dirty="0"/>
              <a:t>/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km for at least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20 km</a:t>
            </a:r>
            <a:r>
              <a:rPr lang="en-GB" dirty="0"/>
              <a:t>.</a:t>
            </a:r>
          </a:p>
          <a:p>
            <a:pPr lvl="1"/>
            <a:r>
              <a:rPr lang="en-GB" b="1" dirty="0"/>
              <a:t>Train:</a:t>
            </a:r>
            <a:r>
              <a:rPr lang="bg-BG" dirty="0"/>
              <a:t>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Day / Night</a:t>
            </a:r>
            <a:r>
              <a:rPr lang="en-GB" b="1" dirty="0"/>
              <a:t> </a:t>
            </a:r>
            <a:r>
              <a:rPr lang="en-GB" dirty="0"/>
              <a:t>tariff</a:t>
            </a:r>
            <a:r>
              <a:rPr lang="bg-BG" dirty="0"/>
              <a:t>: </a:t>
            </a:r>
            <a:r>
              <a:rPr lang="bg-BG" b="1" dirty="0"/>
              <a:t>0.06 </a:t>
            </a:r>
            <a:r>
              <a:rPr lang="en-GB" dirty="0"/>
              <a:t>USD</a:t>
            </a:r>
            <a:r>
              <a:rPr lang="bg-BG" dirty="0"/>
              <a:t>/</a:t>
            </a:r>
            <a:r>
              <a:rPr lang="en-GB" dirty="0"/>
              <a:t>km</a:t>
            </a:r>
            <a:r>
              <a:rPr lang="bg-BG" dirty="0"/>
              <a:t> 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for at least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100 km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Transport Price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19784" y="4732716"/>
            <a:ext cx="4663309" cy="961737"/>
            <a:chOff x="440503" y="5019786"/>
            <a:chExt cx="4663309" cy="961737"/>
          </a:xfrm>
        </p:grpSpPr>
        <p:sp>
          <p:nvSpPr>
            <p:cNvPr id="18" name="Right Arrow 18"/>
            <p:cNvSpPr/>
            <p:nvPr/>
          </p:nvSpPr>
          <p:spPr>
            <a:xfrm>
              <a:off x="2529765" y="5274829"/>
              <a:ext cx="440447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440503" y="5019786"/>
              <a:ext cx="1798494" cy="9567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day</a:t>
              </a: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3212174" y="5024750"/>
              <a:ext cx="1891638" cy="9567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4.65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765103" y="4724400"/>
            <a:ext cx="4663309" cy="961737"/>
            <a:chOff x="440503" y="5019786"/>
            <a:chExt cx="4663309" cy="961737"/>
          </a:xfrm>
        </p:grpSpPr>
        <p:sp>
          <p:nvSpPr>
            <p:cNvPr id="30" name="Right Arrow 18"/>
            <p:cNvSpPr/>
            <p:nvPr/>
          </p:nvSpPr>
          <p:spPr>
            <a:xfrm>
              <a:off x="2529765" y="5359345"/>
              <a:ext cx="440447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440503" y="5019786"/>
              <a:ext cx="1798494" cy="9567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180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night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3212174" y="5024750"/>
              <a:ext cx="1891638" cy="95677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10.80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3" name="AutoShape 6"/>
          <p:cNvSpPr>
            <a:spLocks noChangeArrowheads="1"/>
          </p:cNvSpPr>
          <p:nvPr/>
        </p:nvSpPr>
        <p:spPr bwMode="auto">
          <a:xfrm>
            <a:off x="4384029" y="5160992"/>
            <a:ext cx="1750524" cy="736702"/>
          </a:xfrm>
          <a:prstGeom prst="wedgeRoundRectCallout">
            <a:avLst>
              <a:gd name="adj1" fmla="val -43063"/>
              <a:gd name="adj2" fmla="val -674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Round up to 2</a:t>
            </a:r>
            <a:r>
              <a:rPr lang="en-US" b="1" baseline="30000" dirty="0">
                <a:solidFill>
                  <a:srgbClr val="FFFFFF"/>
                </a:solidFill>
              </a:rPr>
              <a:t>nd</a:t>
            </a:r>
            <a:r>
              <a:rPr lang="en-US" b="1" dirty="0">
                <a:solidFill>
                  <a:srgbClr val="FFFFFF"/>
                </a:solidFill>
              </a:rPr>
              <a:t> digit</a:t>
            </a:r>
            <a:endParaRPr lang="bg-BG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06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1" y="995391"/>
            <a:ext cx="10744201" cy="51006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distance = Integer.valueOf(scanner.nextLine());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dayOrNight = scanner.nextLine();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taxiRate = 0.90;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(dayOrNight.equals("day")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taxiRate = 0.79;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(distance &lt; 20)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System.out.printf("Taxi: %f", 0.70 + (distance * taxiRate));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(distance &lt; 100)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System.out.printf("Bus: %f", distance * 0.09);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System.out.printf("Train: %f", distance * 0.06);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Transport Price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2439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4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9220200" cy="990599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Loops</a:t>
            </a:r>
          </a:p>
        </p:txBody>
      </p:sp>
      <p:sp>
        <p:nvSpPr>
          <p:cNvPr id="6" name="Subtitle 2"/>
          <p:cNvSpPr>
            <a:spLocks noGrp="1"/>
          </p:cNvSpPr>
          <p:nvPr>
            <p:ph type="body" idx="1"/>
          </p:nvPr>
        </p:nvSpPr>
        <p:spPr>
          <a:xfrm>
            <a:off x="1446212" y="5638800"/>
            <a:ext cx="8938472" cy="692873"/>
          </a:xfrm>
        </p:spPr>
        <p:txBody>
          <a:bodyPr/>
          <a:lstStyle/>
          <a:p>
            <a:r>
              <a:rPr lang="en-US" dirty="0"/>
              <a:t>Implementing Cyclic Structures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712" y="1600200"/>
            <a:ext cx="7849140" cy="3288518"/>
          </a:xfrm>
          <a:prstGeom prst="roundRect">
            <a:avLst>
              <a:gd name="adj" fmla="val 1819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AFC3DB"/>
              </a:clrFrom>
              <a:clrTo>
                <a:srgbClr val="AFC3DB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4480">
            <a:off x="849538" y="684828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49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The simplest and most frequently used loop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The repeat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condition</a:t>
            </a:r>
            <a:endParaRPr lang="en-US" b="1" dirty="0">
              <a:solidFill>
                <a:schemeClr val="tx2">
                  <a:lumMod val="75000"/>
                </a:schemeClr>
              </a:solidFill>
              <a:cs typeface="Times New Roman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/>
              <a:t>Returns a boolean result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Also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loop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condition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  <a:endParaRPr lang="bg-BG" dirty="0"/>
          </a:p>
        </p:txBody>
      </p:sp>
      <p:sp>
        <p:nvSpPr>
          <p:cNvPr id="428037" name="Rectangle 5"/>
          <p:cNvSpPr>
            <a:spLocks noChangeArrowheads="1"/>
          </p:cNvSpPr>
          <p:nvPr/>
        </p:nvSpPr>
        <p:spPr bwMode="auto">
          <a:xfrm>
            <a:off x="2279651" y="2269207"/>
            <a:ext cx="7559675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(condition)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895" y="1907883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08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while loop, print the numbers from 0 to 9 inclusive:</a:t>
            </a:r>
          </a:p>
          <a:p>
            <a:endParaRPr lang="en-US" dirty="0"/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Numbers 0…9 </a:t>
            </a:r>
            <a:endParaRPr lang="bg-BG" dirty="0"/>
          </a:p>
        </p:txBody>
      </p:sp>
      <p:sp>
        <p:nvSpPr>
          <p:cNvPr id="506884" name="Rectangle 4"/>
          <p:cNvSpPr>
            <a:spLocks noChangeArrowheads="1"/>
          </p:cNvSpPr>
          <p:nvPr/>
        </p:nvSpPr>
        <p:spPr bwMode="auto">
          <a:xfrm>
            <a:off x="836612" y="2819400"/>
            <a:ext cx="10667996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(counter &lt; 10)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System.out.printf("Number : %d\n", counter);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counter++;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80494"/>
          <a:stretch/>
        </p:blipFill>
        <p:spPr>
          <a:xfrm>
            <a:off x="9294812" y="4156201"/>
            <a:ext cx="1827903" cy="1563886"/>
          </a:xfrm>
          <a:prstGeom prst="roundRect">
            <a:avLst>
              <a:gd name="adj" fmla="val 2836"/>
            </a:avLst>
          </a:prstGeom>
        </p:spPr>
      </p:pic>
    </p:spTree>
    <p:extLst>
      <p:ext uri="{BB962C8B-B14F-4D97-AF65-F5344CB8AC3E}">
        <p14:creationId xmlns:p14="http://schemas.microsoft.com/office/powerpoint/2010/main" val="172643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8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Another classical loop structure is: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The block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statements</a:t>
            </a:r>
            <a:r>
              <a:rPr lang="en-US" dirty="0"/>
              <a:t> is repeated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While the boolean loop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condition</a:t>
            </a:r>
            <a:r>
              <a:rPr lang="en-US" dirty="0"/>
              <a:t> is true</a:t>
            </a:r>
          </a:p>
          <a:p>
            <a:pPr>
              <a:lnSpc>
                <a:spcPct val="110000"/>
              </a:lnSpc>
            </a:pPr>
            <a:r>
              <a:rPr lang="en-US" dirty="0"/>
              <a:t>The loop is executed at least once</a:t>
            </a:r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Do-While Loop</a:t>
            </a:r>
            <a:endParaRPr lang="bg-BG" dirty="0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1452565" y="1981200"/>
            <a:ext cx="913764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(condition);</a:t>
            </a:r>
          </a:p>
        </p:txBody>
      </p:sp>
      <p:pic>
        <p:nvPicPr>
          <p:cNvPr id="6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1603083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23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Product of Numbers [N..M] 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>
            <a:off x="760412" y="62439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27012" y="990600"/>
            <a:ext cx="11734800" cy="685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noProof="1"/>
              <a:t>Calculate the product of all numbers in the interval 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noProof="1"/>
              <a:t>..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noProof="1"/>
              <a:t>]: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912812" y="1864816"/>
            <a:ext cx="10194245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scanner.nextInt();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 = scanner.nextInt();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BigInteger product = BigInteger.ONE;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	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BigInteger number = new BigInteger("" + 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product = product.multiply(number);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n++;;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(n&lt;= 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System.out.printf("product[%d..%d] = %d\n", n, m, product);</a:t>
            </a:r>
          </a:p>
        </p:txBody>
      </p:sp>
    </p:spTree>
    <p:extLst>
      <p:ext uri="{BB962C8B-B14F-4D97-AF65-F5344CB8AC3E}">
        <p14:creationId xmlns:p14="http://schemas.microsoft.com/office/powerpoint/2010/main" val="136041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-loop syntax is: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  <a:endParaRPr lang="bg-BG" dirty="0"/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1141412" y="3486666"/>
            <a:ext cx="9753604" cy="182293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(initialization; test; update) {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59" y="4529711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6">
            <a:extLst>
              <a:ext uri="{FF2B5EF4-FFF2-40B4-BE49-F238E27FC236}">
                <a16:creationId xmlns:a16="http://schemas.microsoft.com/office/drawing/2014/main" xmlns="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7717" y="2450026"/>
            <a:ext cx="2133600" cy="854079"/>
          </a:xfrm>
          <a:prstGeom prst="wedgeRoundRectCallout">
            <a:avLst>
              <a:gd name="adj1" fmla="val 31671"/>
              <a:gd name="adj2" fmla="val 840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Initialization statement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xmlns="" id="{CD85B183-85E2-44B6-8350-8DBA8497A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659" y="1972958"/>
            <a:ext cx="2297906" cy="954136"/>
          </a:xfrm>
          <a:prstGeom prst="wedgeRoundRectCallout">
            <a:avLst>
              <a:gd name="adj1" fmla="val 2831"/>
              <a:gd name="adj2" fmla="val 1238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Boolean test expression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xmlns="" id="{29A3D54E-AA17-477B-B22F-EBC7B5D70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7305" y="2839146"/>
            <a:ext cx="3203285" cy="533038"/>
          </a:xfrm>
          <a:prstGeom prst="wedgeRoundRectCallout">
            <a:avLst>
              <a:gd name="adj1" fmla="val -42713"/>
              <a:gd name="adj2" fmla="val 951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Update Statement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xmlns="" id="{1A65F2E8-4650-44C2-99C7-CA89B344D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812" y="5527414"/>
            <a:ext cx="2133600" cy="677748"/>
          </a:xfrm>
          <a:prstGeom prst="wedgeRoundRectCallout">
            <a:avLst>
              <a:gd name="adj1" fmla="val -91740"/>
              <a:gd name="adj2" fmla="val -1961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Loop body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83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bypasses the iteration of the inner-most loop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 sum all odd numbers in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dirty="0"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]</a:t>
            </a:r>
            <a:r>
              <a:rPr lang="en-US" dirty="0"/>
              <a:t>, not divisors of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7</a:t>
            </a:r>
            <a:r>
              <a:rPr lang="en-US" dirty="0"/>
              <a:t>:</a:t>
            </a:r>
            <a:endParaRPr lang="en-US" dirty="0">
              <a:latin typeface="Courier New" pitchFamily="49" charset="0"/>
            </a:endParaRP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</a:t>
            </a:r>
            <a:endParaRPr lang="bg-BG" dirty="0"/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993778" y="2514600"/>
            <a:ext cx="10129834" cy="404950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100;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0;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1; i &lt;= n; i += 2)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(i % 7 == 0)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+= i;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System.out.println("sum = " + sum);</a:t>
            </a:r>
          </a:p>
        </p:txBody>
      </p:sp>
      <p:sp>
        <p:nvSpPr>
          <p:cNvPr id="3" name="Freeform 2"/>
          <p:cNvSpPr/>
          <p:nvPr/>
        </p:nvSpPr>
        <p:spPr>
          <a:xfrm>
            <a:off x="379412" y="3657600"/>
            <a:ext cx="1600200" cy="912675"/>
          </a:xfrm>
          <a:custGeom>
            <a:avLst/>
            <a:gdLst>
              <a:gd name="connsiteX0" fmla="*/ 1375039 w 1375039"/>
              <a:gd name="connsiteY0" fmla="*/ 1594446 h 1728398"/>
              <a:gd name="connsiteX1" fmla="*/ 146740 w 1375039"/>
              <a:gd name="connsiteY1" fmla="*/ 1594446 h 1728398"/>
              <a:gd name="connsiteX2" fmla="*/ 64854 w 1375039"/>
              <a:gd name="connsiteY2" fmla="*/ 202374 h 1728398"/>
              <a:gd name="connsiteX3" fmla="*/ 528878 w 1375039"/>
              <a:gd name="connsiteY3" fmla="*/ 11305 h 1728398"/>
              <a:gd name="connsiteX4" fmla="*/ 501582 w 1375039"/>
              <a:gd name="connsiteY4" fmla="*/ 38601 h 1728398"/>
              <a:gd name="connsiteX0" fmla="*/ 1375039 w 1375039"/>
              <a:gd name="connsiteY0" fmla="*/ 1594446 h 1712612"/>
              <a:gd name="connsiteX1" fmla="*/ 146740 w 1375039"/>
              <a:gd name="connsiteY1" fmla="*/ 1594446 h 1712612"/>
              <a:gd name="connsiteX2" fmla="*/ 64854 w 1375039"/>
              <a:gd name="connsiteY2" fmla="*/ 202374 h 1712612"/>
              <a:gd name="connsiteX3" fmla="*/ 528878 w 1375039"/>
              <a:gd name="connsiteY3" fmla="*/ 11305 h 1712612"/>
              <a:gd name="connsiteX4" fmla="*/ 501582 w 1375039"/>
              <a:gd name="connsiteY4" fmla="*/ 38601 h 1712612"/>
              <a:gd name="connsiteX0" fmla="*/ 1408226 w 1408226"/>
              <a:gd name="connsiteY0" fmla="*/ 1594446 h 1644942"/>
              <a:gd name="connsiteX1" fmla="*/ 125336 w 1408226"/>
              <a:gd name="connsiteY1" fmla="*/ 1471616 h 1644942"/>
              <a:gd name="connsiteX2" fmla="*/ 98041 w 1408226"/>
              <a:gd name="connsiteY2" fmla="*/ 202374 h 1644942"/>
              <a:gd name="connsiteX3" fmla="*/ 562065 w 1408226"/>
              <a:gd name="connsiteY3" fmla="*/ 11305 h 1644942"/>
              <a:gd name="connsiteX4" fmla="*/ 534769 w 1408226"/>
              <a:gd name="connsiteY4" fmla="*/ 38601 h 1644942"/>
              <a:gd name="connsiteX0" fmla="*/ 1382772 w 1382772"/>
              <a:gd name="connsiteY0" fmla="*/ 1594446 h 1644942"/>
              <a:gd name="connsiteX1" fmla="*/ 140825 w 1382772"/>
              <a:gd name="connsiteY1" fmla="*/ 1471616 h 1644942"/>
              <a:gd name="connsiteX2" fmla="*/ 72587 w 1382772"/>
              <a:gd name="connsiteY2" fmla="*/ 202374 h 1644942"/>
              <a:gd name="connsiteX3" fmla="*/ 536611 w 1382772"/>
              <a:gd name="connsiteY3" fmla="*/ 11305 h 1644942"/>
              <a:gd name="connsiteX4" fmla="*/ 509315 w 1382772"/>
              <a:gd name="connsiteY4" fmla="*/ 38601 h 1644942"/>
              <a:gd name="connsiteX0" fmla="*/ 1223212 w 1223212"/>
              <a:gd name="connsiteY0" fmla="*/ 1662685 h 1694616"/>
              <a:gd name="connsiteX1" fmla="*/ 131390 w 1223212"/>
              <a:gd name="connsiteY1" fmla="*/ 1471616 h 1694616"/>
              <a:gd name="connsiteX2" fmla="*/ 63152 w 1223212"/>
              <a:gd name="connsiteY2" fmla="*/ 202374 h 1694616"/>
              <a:gd name="connsiteX3" fmla="*/ 527176 w 1223212"/>
              <a:gd name="connsiteY3" fmla="*/ 11305 h 1694616"/>
              <a:gd name="connsiteX4" fmla="*/ 499880 w 1223212"/>
              <a:gd name="connsiteY4" fmla="*/ 38601 h 1694616"/>
              <a:gd name="connsiteX0" fmla="*/ 1223212 w 1223212"/>
              <a:gd name="connsiteY0" fmla="*/ 1662685 h 1670426"/>
              <a:gd name="connsiteX1" fmla="*/ 131390 w 1223212"/>
              <a:gd name="connsiteY1" fmla="*/ 1471616 h 1670426"/>
              <a:gd name="connsiteX2" fmla="*/ 63152 w 1223212"/>
              <a:gd name="connsiteY2" fmla="*/ 202374 h 1670426"/>
              <a:gd name="connsiteX3" fmla="*/ 527176 w 1223212"/>
              <a:gd name="connsiteY3" fmla="*/ 11305 h 1670426"/>
              <a:gd name="connsiteX4" fmla="*/ 499880 w 1223212"/>
              <a:gd name="connsiteY4" fmla="*/ 38601 h 1670426"/>
              <a:gd name="connsiteX0" fmla="*/ 1223212 w 1223212"/>
              <a:gd name="connsiteY0" fmla="*/ 1662685 h 1688562"/>
              <a:gd name="connsiteX1" fmla="*/ 131390 w 1223212"/>
              <a:gd name="connsiteY1" fmla="*/ 1471616 h 1688562"/>
              <a:gd name="connsiteX2" fmla="*/ 63152 w 1223212"/>
              <a:gd name="connsiteY2" fmla="*/ 202374 h 1688562"/>
              <a:gd name="connsiteX3" fmla="*/ 527176 w 1223212"/>
              <a:gd name="connsiteY3" fmla="*/ 11305 h 1688562"/>
              <a:gd name="connsiteX4" fmla="*/ 499880 w 1223212"/>
              <a:gd name="connsiteY4" fmla="*/ 38601 h 1688562"/>
              <a:gd name="connsiteX0" fmla="*/ 1397297 w 1397297"/>
              <a:gd name="connsiteY0" fmla="*/ 1662685 h 1688562"/>
              <a:gd name="connsiteX1" fmla="*/ 141702 w 1397297"/>
              <a:gd name="connsiteY1" fmla="*/ 1471616 h 1688562"/>
              <a:gd name="connsiteX2" fmla="*/ 73464 w 1397297"/>
              <a:gd name="connsiteY2" fmla="*/ 202374 h 1688562"/>
              <a:gd name="connsiteX3" fmla="*/ 537488 w 1397297"/>
              <a:gd name="connsiteY3" fmla="*/ 11305 h 1688562"/>
              <a:gd name="connsiteX4" fmla="*/ 510192 w 1397297"/>
              <a:gd name="connsiteY4" fmla="*/ 38601 h 1688562"/>
              <a:gd name="connsiteX0" fmla="*/ 1418028 w 1418028"/>
              <a:gd name="connsiteY0" fmla="*/ 1662685 h 1688562"/>
              <a:gd name="connsiteX1" fmla="*/ 162433 w 1418028"/>
              <a:gd name="connsiteY1" fmla="*/ 1471616 h 1688562"/>
              <a:gd name="connsiteX2" fmla="*/ 94195 w 1418028"/>
              <a:gd name="connsiteY2" fmla="*/ 202374 h 1688562"/>
              <a:gd name="connsiteX3" fmla="*/ 558219 w 1418028"/>
              <a:gd name="connsiteY3" fmla="*/ 11305 h 1688562"/>
              <a:gd name="connsiteX4" fmla="*/ 530923 w 1418028"/>
              <a:gd name="connsiteY4" fmla="*/ 38601 h 1688562"/>
              <a:gd name="connsiteX0" fmla="*/ 1418028 w 1418028"/>
              <a:gd name="connsiteY0" fmla="*/ 1651381 h 1677258"/>
              <a:gd name="connsiteX1" fmla="*/ 162433 w 1418028"/>
              <a:gd name="connsiteY1" fmla="*/ 1460312 h 1677258"/>
              <a:gd name="connsiteX2" fmla="*/ 94195 w 1418028"/>
              <a:gd name="connsiteY2" fmla="*/ 191070 h 1677258"/>
              <a:gd name="connsiteX3" fmla="*/ 558219 w 1418028"/>
              <a:gd name="connsiteY3" fmla="*/ 1 h 167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028" h="1677258">
                <a:moveTo>
                  <a:pt x="1418028" y="1651381"/>
                </a:moveTo>
                <a:cubicBezTo>
                  <a:pt x="885764" y="1699149"/>
                  <a:pt x="383072" y="1703697"/>
                  <a:pt x="162433" y="1460312"/>
                </a:cubicBezTo>
                <a:cubicBezTo>
                  <a:pt x="-58206" y="1216927"/>
                  <a:pt x="-26360" y="450224"/>
                  <a:pt x="94195" y="191070"/>
                </a:cubicBezTo>
                <a:cubicBezTo>
                  <a:pt x="214750" y="-68084"/>
                  <a:pt x="485431" y="27296"/>
                  <a:pt x="558219" y="1"/>
                </a:cubicBez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30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380" grpId="0" animBg="1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>
          <a:xfrm>
            <a:off x="379412" y="1055204"/>
            <a:ext cx="11430000" cy="647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 exits the inner-most loop</a:t>
            </a:r>
            <a:endParaRPr lang="bg-BG" dirty="0"/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</a:t>
            </a:r>
            <a:endParaRPr lang="bg-BG" dirty="0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989012" y="1934816"/>
            <a:ext cx="10210800" cy="433965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new Scanner(System.in).nextInt();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Calculate n! = 1 * 2 * ... * 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result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(true)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 == 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result *=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System.out.println("n! = " + result);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Freeform 5"/>
          <p:cNvSpPr/>
          <p:nvPr/>
        </p:nvSpPr>
        <p:spPr>
          <a:xfrm flipV="1">
            <a:off x="1165352" y="4220816"/>
            <a:ext cx="1652459" cy="1434202"/>
          </a:xfrm>
          <a:custGeom>
            <a:avLst/>
            <a:gdLst>
              <a:gd name="connsiteX0" fmla="*/ 1375039 w 1375039"/>
              <a:gd name="connsiteY0" fmla="*/ 1594446 h 1728398"/>
              <a:gd name="connsiteX1" fmla="*/ 146740 w 1375039"/>
              <a:gd name="connsiteY1" fmla="*/ 1594446 h 1728398"/>
              <a:gd name="connsiteX2" fmla="*/ 64854 w 1375039"/>
              <a:gd name="connsiteY2" fmla="*/ 202374 h 1728398"/>
              <a:gd name="connsiteX3" fmla="*/ 528878 w 1375039"/>
              <a:gd name="connsiteY3" fmla="*/ 11305 h 1728398"/>
              <a:gd name="connsiteX4" fmla="*/ 501582 w 1375039"/>
              <a:gd name="connsiteY4" fmla="*/ 38601 h 1728398"/>
              <a:gd name="connsiteX0" fmla="*/ 1375039 w 1375039"/>
              <a:gd name="connsiteY0" fmla="*/ 1594446 h 1712612"/>
              <a:gd name="connsiteX1" fmla="*/ 146740 w 1375039"/>
              <a:gd name="connsiteY1" fmla="*/ 1594446 h 1712612"/>
              <a:gd name="connsiteX2" fmla="*/ 64854 w 1375039"/>
              <a:gd name="connsiteY2" fmla="*/ 202374 h 1712612"/>
              <a:gd name="connsiteX3" fmla="*/ 528878 w 1375039"/>
              <a:gd name="connsiteY3" fmla="*/ 11305 h 1712612"/>
              <a:gd name="connsiteX4" fmla="*/ 501582 w 1375039"/>
              <a:gd name="connsiteY4" fmla="*/ 38601 h 1712612"/>
              <a:gd name="connsiteX0" fmla="*/ 1408226 w 1408226"/>
              <a:gd name="connsiteY0" fmla="*/ 1594446 h 1644942"/>
              <a:gd name="connsiteX1" fmla="*/ 125336 w 1408226"/>
              <a:gd name="connsiteY1" fmla="*/ 1471616 h 1644942"/>
              <a:gd name="connsiteX2" fmla="*/ 98041 w 1408226"/>
              <a:gd name="connsiteY2" fmla="*/ 202374 h 1644942"/>
              <a:gd name="connsiteX3" fmla="*/ 562065 w 1408226"/>
              <a:gd name="connsiteY3" fmla="*/ 11305 h 1644942"/>
              <a:gd name="connsiteX4" fmla="*/ 534769 w 1408226"/>
              <a:gd name="connsiteY4" fmla="*/ 38601 h 1644942"/>
              <a:gd name="connsiteX0" fmla="*/ 1382772 w 1382772"/>
              <a:gd name="connsiteY0" fmla="*/ 1594446 h 1644942"/>
              <a:gd name="connsiteX1" fmla="*/ 140825 w 1382772"/>
              <a:gd name="connsiteY1" fmla="*/ 1471616 h 1644942"/>
              <a:gd name="connsiteX2" fmla="*/ 72587 w 1382772"/>
              <a:gd name="connsiteY2" fmla="*/ 202374 h 1644942"/>
              <a:gd name="connsiteX3" fmla="*/ 536611 w 1382772"/>
              <a:gd name="connsiteY3" fmla="*/ 11305 h 1644942"/>
              <a:gd name="connsiteX4" fmla="*/ 509315 w 1382772"/>
              <a:gd name="connsiteY4" fmla="*/ 38601 h 1644942"/>
              <a:gd name="connsiteX0" fmla="*/ 1223212 w 1223212"/>
              <a:gd name="connsiteY0" fmla="*/ 1662685 h 1694616"/>
              <a:gd name="connsiteX1" fmla="*/ 131390 w 1223212"/>
              <a:gd name="connsiteY1" fmla="*/ 1471616 h 1694616"/>
              <a:gd name="connsiteX2" fmla="*/ 63152 w 1223212"/>
              <a:gd name="connsiteY2" fmla="*/ 202374 h 1694616"/>
              <a:gd name="connsiteX3" fmla="*/ 527176 w 1223212"/>
              <a:gd name="connsiteY3" fmla="*/ 11305 h 1694616"/>
              <a:gd name="connsiteX4" fmla="*/ 499880 w 1223212"/>
              <a:gd name="connsiteY4" fmla="*/ 38601 h 1694616"/>
              <a:gd name="connsiteX0" fmla="*/ 1223212 w 1223212"/>
              <a:gd name="connsiteY0" fmla="*/ 1662685 h 1670426"/>
              <a:gd name="connsiteX1" fmla="*/ 131390 w 1223212"/>
              <a:gd name="connsiteY1" fmla="*/ 1471616 h 1670426"/>
              <a:gd name="connsiteX2" fmla="*/ 63152 w 1223212"/>
              <a:gd name="connsiteY2" fmla="*/ 202374 h 1670426"/>
              <a:gd name="connsiteX3" fmla="*/ 527176 w 1223212"/>
              <a:gd name="connsiteY3" fmla="*/ 11305 h 1670426"/>
              <a:gd name="connsiteX4" fmla="*/ 499880 w 1223212"/>
              <a:gd name="connsiteY4" fmla="*/ 38601 h 1670426"/>
              <a:gd name="connsiteX0" fmla="*/ 1223212 w 1223212"/>
              <a:gd name="connsiteY0" fmla="*/ 1662685 h 1688562"/>
              <a:gd name="connsiteX1" fmla="*/ 131390 w 1223212"/>
              <a:gd name="connsiteY1" fmla="*/ 1471616 h 1688562"/>
              <a:gd name="connsiteX2" fmla="*/ 63152 w 1223212"/>
              <a:gd name="connsiteY2" fmla="*/ 202374 h 1688562"/>
              <a:gd name="connsiteX3" fmla="*/ 527176 w 1223212"/>
              <a:gd name="connsiteY3" fmla="*/ 11305 h 1688562"/>
              <a:gd name="connsiteX4" fmla="*/ 499880 w 1223212"/>
              <a:gd name="connsiteY4" fmla="*/ 38601 h 1688562"/>
              <a:gd name="connsiteX0" fmla="*/ 1397297 w 1397297"/>
              <a:gd name="connsiteY0" fmla="*/ 1662685 h 1688562"/>
              <a:gd name="connsiteX1" fmla="*/ 141702 w 1397297"/>
              <a:gd name="connsiteY1" fmla="*/ 1471616 h 1688562"/>
              <a:gd name="connsiteX2" fmla="*/ 73464 w 1397297"/>
              <a:gd name="connsiteY2" fmla="*/ 202374 h 1688562"/>
              <a:gd name="connsiteX3" fmla="*/ 537488 w 1397297"/>
              <a:gd name="connsiteY3" fmla="*/ 11305 h 1688562"/>
              <a:gd name="connsiteX4" fmla="*/ 510192 w 1397297"/>
              <a:gd name="connsiteY4" fmla="*/ 38601 h 1688562"/>
              <a:gd name="connsiteX0" fmla="*/ 1418028 w 1418028"/>
              <a:gd name="connsiteY0" fmla="*/ 1662685 h 1688562"/>
              <a:gd name="connsiteX1" fmla="*/ 162433 w 1418028"/>
              <a:gd name="connsiteY1" fmla="*/ 1471616 h 1688562"/>
              <a:gd name="connsiteX2" fmla="*/ 94195 w 1418028"/>
              <a:gd name="connsiteY2" fmla="*/ 202374 h 1688562"/>
              <a:gd name="connsiteX3" fmla="*/ 558219 w 1418028"/>
              <a:gd name="connsiteY3" fmla="*/ 11305 h 1688562"/>
              <a:gd name="connsiteX4" fmla="*/ 530923 w 1418028"/>
              <a:gd name="connsiteY4" fmla="*/ 38601 h 1688562"/>
              <a:gd name="connsiteX0" fmla="*/ 1418028 w 1418028"/>
              <a:gd name="connsiteY0" fmla="*/ 1651381 h 1677258"/>
              <a:gd name="connsiteX1" fmla="*/ 162433 w 1418028"/>
              <a:gd name="connsiteY1" fmla="*/ 1460312 h 1677258"/>
              <a:gd name="connsiteX2" fmla="*/ 94195 w 1418028"/>
              <a:gd name="connsiteY2" fmla="*/ 191070 h 1677258"/>
              <a:gd name="connsiteX3" fmla="*/ 558219 w 1418028"/>
              <a:gd name="connsiteY3" fmla="*/ 1 h 1677258"/>
              <a:gd name="connsiteX0" fmla="*/ 1649673 w 1649673"/>
              <a:gd name="connsiteY0" fmla="*/ 1686989 h 1706806"/>
              <a:gd name="connsiteX1" fmla="*/ 175714 w 1649673"/>
              <a:gd name="connsiteY1" fmla="*/ 1460311 h 1706806"/>
              <a:gd name="connsiteX2" fmla="*/ 107476 w 1649673"/>
              <a:gd name="connsiteY2" fmla="*/ 191069 h 1706806"/>
              <a:gd name="connsiteX3" fmla="*/ 571500 w 1649673"/>
              <a:gd name="connsiteY3" fmla="*/ 0 h 1706806"/>
              <a:gd name="connsiteX0" fmla="*/ 1561781 w 1561781"/>
              <a:gd name="connsiteY0" fmla="*/ 1686989 h 1738943"/>
              <a:gd name="connsiteX1" fmla="*/ 237948 w 1561781"/>
              <a:gd name="connsiteY1" fmla="*/ 1567140 h 1738943"/>
              <a:gd name="connsiteX2" fmla="*/ 19584 w 1561781"/>
              <a:gd name="connsiteY2" fmla="*/ 191069 h 1738943"/>
              <a:gd name="connsiteX3" fmla="*/ 483608 w 1561781"/>
              <a:gd name="connsiteY3" fmla="*/ 0 h 1738943"/>
              <a:gd name="connsiteX0" fmla="*/ 1475671 w 1475671"/>
              <a:gd name="connsiteY0" fmla="*/ 1715654 h 1771802"/>
              <a:gd name="connsiteX1" fmla="*/ 151838 w 1475671"/>
              <a:gd name="connsiteY1" fmla="*/ 1595805 h 1771802"/>
              <a:gd name="connsiteX2" fmla="*/ 56304 w 1475671"/>
              <a:gd name="connsiteY2" fmla="*/ 148515 h 1771802"/>
              <a:gd name="connsiteX3" fmla="*/ 397498 w 1475671"/>
              <a:gd name="connsiteY3" fmla="*/ 28665 h 1771802"/>
              <a:gd name="connsiteX0" fmla="*/ 1502372 w 1502372"/>
              <a:gd name="connsiteY0" fmla="*/ 1715654 h 1771802"/>
              <a:gd name="connsiteX1" fmla="*/ 178539 w 1502372"/>
              <a:gd name="connsiteY1" fmla="*/ 1595805 h 1771802"/>
              <a:gd name="connsiteX2" fmla="*/ 83005 w 1502372"/>
              <a:gd name="connsiteY2" fmla="*/ 148515 h 1771802"/>
              <a:gd name="connsiteX3" fmla="*/ 424199 w 1502372"/>
              <a:gd name="connsiteY3" fmla="*/ 28665 h 1771802"/>
              <a:gd name="connsiteX0" fmla="*/ 1502372 w 1502372"/>
              <a:gd name="connsiteY0" fmla="*/ 1686989 h 1737914"/>
              <a:gd name="connsiteX1" fmla="*/ 178539 w 1502372"/>
              <a:gd name="connsiteY1" fmla="*/ 1567140 h 1737914"/>
              <a:gd name="connsiteX2" fmla="*/ 83005 w 1502372"/>
              <a:gd name="connsiteY2" fmla="*/ 208874 h 1737914"/>
              <a:gd name="connsiteX3" fmla="*/ 424199 w 1502372"/>
              <a:gd name="connsiteY3" fmla="*/ 0 h 1737914"/>
              <a:gd name="connsiteX0" fmla="*/ 1511097 w 1511097"/>
              <a:gd name="connsiteY0" fmla="*/ 1686989 h 1738945"/>
              <a:gd name="connsiteX1" fmla="*/ 187264 w 1511097"/>
              <a:gd name="connsiteY1" fmla="*/ 1567140 h 1738945"/>
              <a:gd name="connsiteX2" fmla="*/ 78082 w 1511097"/>
              <a:gd name="connsiteY2" fmla="*/ 191069 h 1738945"/>
              <a:gd name="connsiteX3" fmla="*/ 432924 w 1511097"/>
              <a:gd name="connsiteY3" fmla="*/ 0 h 1738945"/>
              <a:gd name="connsiteX0" fmla="*/ 1483484 w 1483484"/>
              <a:gd name="connsiteY0" fmla="*/ 1686989 h 1706808"/>
              <a:gd name="connsiteX1" fmla="*/ 159651 w 1483484"/>
              <a:gd name="connsiteY1" fmla="*/ 1460313 h 1706808"/>
              <a:gd name="connsiteX2" fmla="*/ 50469 w 1483484"/>
              <a:gd name="connsiteY2" fmla="*/ 191069 h 1706808"/>
              <a:gd name="connsiteX3" fmla="*/ 405311 w 1483484"/>
              <a:gd name="connsiteY3" fmla="*/ 0 h 170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3484" h="1706808">
                <a:moveTo>
                  <a:pt x="1483484" y="1686989"/>
                </a:moveTo>
                <a:cubicBezTo>
                  <a:pt x="951220" y="1734757"/>
                  <a:pt x="398487" y="1709633"/>
                  <a:pt x="159651" y="1460313"/>
                </a:cubicBezTo>
                <a:cubicBezTo>
                  <a:pt x="-79185" y="1210993"/>
                  <a:pt x="9526" y="434454"/>
                  <a:pt x="50469" y="191069"/>
                </a:cubicBezTo>
                <a:cubicBezTo>
                  <a:pt x="91412" y="-52316"/>
                  <a:pt x="332523" y="27295"/>
                  <a:pt x="405311" y="0"/>
                </a:cubicBez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69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156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/>
              <a:t>Console Input and Output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/>
              <a:t>Scanner and Formatted Printing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9812" y="1066800"/>
            <a:ext cx="5029200" cy="3227991"/>
          </a:xfrm>
          <a:prstGeom prst="roundRect">
            <a:avLst>
              <a:gd name="adj" fmla="val 3316"/>
            </a:avLst>
          </a:prstGeom>
          <a:ln>
            <a:noFill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1652">
            <a:off x="3008711" y="3153265"/>
            <a:ext cx="1513857" cy="1513857"/>
          </a:xfrm>
          <a:prstGeom prst="roundRect">
            <a:avLst>
              <a:gd name="adj" fmla="val 4167"/>
            </a:avLst>
          </a:prstGeom>
          <a:solidFill>
            <a:schemeClr val="accent1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32433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50812" y="1172729"/>
            <a:ext cx="11804822" cy="52280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typical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for-each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loop syntax 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Iterates over all the elements of a collection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en-US" dirty="0"/>
              <a:t> takes sequentially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collection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can be any group of elements of the same type</a:t>
            </a:r>
            <a:endParaRPr lang="bg-BG" dirty="0"/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For-Each Loop</a:t>
            </a:r>
            <a:endParaRPr lang="bg-BG" dirty="0"/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1827216" y="2006776"/>
            <a:ext cx="8534396" cy="153272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element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collection) {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1284317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09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Print all combinations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from TOTO 3/10 lottery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It’s like 6/49 but with less combinations</a:t>
            </a:r>
          </a:p>
          <a:p>
            <a:pPr>
              <a:lnSpc>
                <a:spcPct val="100000"/>
              </a:lnSpc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Lottery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4234" y="2819400"/>
            <a:ext cx="10239378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i1 = 1; i1 &lt;= 8; i1++)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i2 = i1 + 1; i2 &lt;= 9; i2++)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i3 = i2 + 1; i3 &lt;= 10; i3++)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System.out.printf("%d %d %d\n", i1, i2, i3,);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3753">
            <a:off x="8792974" y="1718345"/>
            <a:ext cx="2951782" cy="1772581"/>
          </a:xfrm>
          <a:prstGeom prst="roundRect">
            <a:avLst>
              <a:gd name="adj" fmla="val 10540"/>
            </a:avLst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09227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Practice: Conditionals and Loops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387" y="997914"/>
            <a:ext cx="3524026" cy="36375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4102" y="2110879"/>
            <a:ext cx="3179286" cy="1845476"/>
          </a:xfrm>
          <a:prstGeom prst="roundRect">
            <a:avLst>
              <a:gd name="adj" fmla="val 1819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0562">
            <a:off x="1065213" y="1480635"/>
            <a:ext cx="2619375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8472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29200"/>
            <a:ext cx="8938472" cy="820600"/>
          </a:xfrm>
        </p:spPr>
        <p:txBody>
          <a:bodyPr/>
          <a:lstStyle/>
          <a:p>
            <a:r>
              <a:rPr lang="en-US" dirty="0"/>
              <a:t>Bitwise Operations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Playing with bits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0" y="1524000"/>
            <a:ext cx="6629399" cy="3048000"/>
          </a:xfrm>
          <a:prstGeom prst="roundRect">
            <a:avLst>
              <a:gd name="adj" fmla="val 2564"/>
            </a:avLst>
          </a:prstGeom>
        </p:spPr>
      </p:pic>
    </p:spTree>
    <p:extLst>
      <p:ext uri="{BB962C8B-B14F-4D97-AF65-F5344CB8AC3E}">
        <p14:creationId xmlns:p14="http://schemas.microsoft.com/office/powerpoint/2010/main" val="1788205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/>
          <a:lstStyle/>
          <a:p>
            <a:r>
              <a:rPr lang="en-US" sz="3200" dirty="0"/>
              <a:t>The smallest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data units</a:t>
            </a:r>
            <a:r>
              <a:rPr lang="en-US" sz="3200" dirty="0"/>
              <a:t> in the computer (either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200" dirty="0"/>
              <a:t>)</a:t>
            </a: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Numbers</a:t>
            </a:r>
            <a:r>
              <a:rPr lang="en-US" sz="3200" dirty="0"/>
              <a:t> consist of bits</a:t>
            </a:r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How to print a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r>
              <a:rPr lang="en-US" sz="3200" dirty="0"/>
              <a:t> number to the console?</a:t>
            </a:r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9012" y="2689891"/>
            <a:ext cx="10134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= 3;               //              00000011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= 3;              //     00000000 00000011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 = 5;                // ... 00000000 00000101</a:t>
            </a: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xmlns="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5812" y="2017486"/>
            <a:ext cx="3352800" cy="685800"/>
          </a:xfrm>
          <a:prstGeom prst="wedgeRoundRectCallout">
            <a:avLst>
              <a:gd name="adj1" fmla="val 50608"/>
              <a:gd name="adj2" fmla="val 736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Byte is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8-bit</a:t>
            </a:r>
            <a:r>
              <a:rPr lang="en-US" sz="2800" dirty="0"/>
              <a:t> integer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xmlns="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3412" y="4245429"/>
            <a:ext cx="2362200" cy="609600"/>
          </a:xfrm>
          <a:prstGeom prst="wedgeRoundRectCallout">
            <a:avLst>
              <a:gd name="adj1" fmla="val -72281"/>
              <a:gd name="adj2" fmla="val -921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32-bit</a:t>
            </a:r>
            <a:r>
              <a:rPr lang="en-US" sz="2800" dirty="0"/>
              <a:t> integer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xmlns="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5812" y="1828800"/>
            <a:ext cx="2362200" cy="609600"/>
          </a:xfrm>
          <a:prstGeom prst="wedgeRoundRectCallout">
            <a:avLst>
              <a:gd name="adj1" fmla="val 839"/>
              <a:gd name="adj2" fmla="val 1816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16-bit</a:t>
            </a:r>
            <a:r>
              <a:rPr lang="en-US" sz="2800" dirty="0"/>
              <a:t> integer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939306" y="5334000"/>
            <a:ext cx="10184306" cy="60283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 anchor="ctr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System.out.println(Integer.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toBinaryString</a:t>
            </a:r>
            <a:r>
              <a:rPr lang="it-IT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(result));            </a:t>
            </a:r>
          </a:p>
        </p:txBody>
      </p:sp>
    </p:spTree>
    <p:extLst>
      <p:ext uri="{BB962C8B-B14F-4D97-AF65-F5344CB8AC3E}">
        <p14:creationId xmlns:p14="http://schemas.microsoft.com/office/powerpoint/2010/main" val="358403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tx1">
                    <a:lumMod val="95000"/>
                  </a:schemeClr>
                </a:solidFill>
                <a:cs typeface="Consolas" pitchFamily="49" charset="0"/>
              </a:rPr>
              <a:t>Used on numbers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byte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short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int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long</a:t>
            </a:r>
            <a:r>
              <a:rPr lang="en-US" dirty="0"/>
              <a:t>)</a:t>
            </a:r>
          </a:p>
          <a:p>
            <a:r>
              <a:rPr lang="en-US" dirty="0"/>
              <a:t>Applied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bit by bit</a:t>
            </a:r>
          </a:p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dirty="0"/>
              <a:t>Bits can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shifted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&lt;&lt;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operators</a:t>
            </a:r>
            <a:endParaRPr lang="en-US" b="1" dirty="0">
              <a:solidFill>
                <a:schemeClr val="tx1">
                  <a:lumMod val="9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Operations with Bits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95853" y="3505200"/>
            <a:ext cx="10556359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520;                    // 000000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0 0000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maskRight = n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&gt;&gt;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2;         // 00000000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00000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bitLeft = n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&lt;&lt; </a:t>
            </a:r>
            <a:r>
              <a:rPr lang="it-IT" sz="2700" b="1" noProof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         // 000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0000 0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000000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System.out.println(bit);        // 82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System.out.println(bit);        // 4160</a:t>
            </a:r>
          </a:p>
        </p:txBody>
      </p:sp>
    </p:spTree>
    <p:extLst>
      <p:ext uri="{BB962C8B-B14F-4D97-AF65-F5344CB8AC3E}">
        <p14:creationId xmlns:p14="http://schemas.microsoft.com/office/powerpoint/2010/main" val="19177722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/>
          <a:lstStyle/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NOT-operator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turns 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 and 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</a:p>
          <a:p>
            <a:pPr>
              <a:lnSpc>
                <a:spcPts val="3600"/>
              </a:lnSpc>
              <a:spcBef>
                <a:spcPts val="300"/>
              </a:spcBef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3600"/>
              </a:lnSpc>
              <a:spcBef>
                <a:spcPts val="300"/>
              </a:spcBef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ts val="3600"/>
              </a:lnSpc>
              <a:spcBef>
                <a:spcPts val="300"/>
              </a:spcBef>
              <a:buNone/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ts val="3600"/>
              </a:lnSpc>
              <a:spcBef>
                <a:spcPts val="300"/>
              </a:spcBef>
              <a:buNone/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OR-operator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|</a:t>
            </a:r>
            <a:r>
              <a:rPr lang="en-US" dirty="0">
                <a:solidFill>
                  <a:schemeClr val="tx2"/>
                </a:solidFill>
              </a:rPr>
              <a:t> 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>
                <a:solidFill>
                  <a:schemeClr val="tx2"/>
                </a:solidFill>
              </a:rPr>
              <a:t>, only if both operands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and OR operators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593407"/>
              </p:ext>
            </p:extLst>
          </p:nvPr>
        </p:nvGraphicFramePr>
        <p:xfrm>
          <a:off x="3988328" y="2286000"/>
          <a:ext cx="363008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0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00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00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~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AutoShape 6">
            <a:extLst>
              <a:ext uri="{FF2B5EF4-FFF2-40B4-BE49-F238E27FC236}">
                <a16:creationId xmlns:a16="http://schemas.microsoft.com/office/drawing/2014/main" xmlns="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2" y="2302329"/>
            <a:ext cx="2667000" cy="685800"/>
          </a:xfrm>
          <a:prstGeom prst="wedgeRoundRectCallout">
            <a:avLst>
              <a:gd name="adj1" fmla="val 89123"/>
              <a:gd name="adj2" fmla="val -152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Unary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operation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xmlns="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612" y="1879600"/>
            <a:ext cx="2895600" cy="892629"/>
          </a:xfrm>
          <a:prstGeom prst="wedgeRoundRectCallout">
            <a:avLst>
              <a:gd name="adj1" fmla="val -85671"/>
              <a:gd name="adj2" fmla="val 692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Like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!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for Boolean expressions </a:t>
            </a:r>
            <a:endParaRPr lang="bg-BG" sz="2800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905995"/>
              </p:ext>
            </p:extLst>
          </p:nvPr>
        </p:nvGraphicFramePr>
        <p:xfrm>
          <a:off x="3351211" y="4800600"/>
          <a:ext cx="4953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 | 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2" name="AutoShape 6">
            <a:extLst>
              <a:ext uri="{FF2B5EF4-FFF2-40B4-BE49-F238E27FC236}">
                <a16:creationId xmlns:a16="http://schemas.microsoft.com/office/drawing/2014/main" xmlns="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2" y="5029200"/>
            <a:ext cx="2133600" cy="914400"/>
          </a:xfrm>
          <a:prstGeom prst="wedgeRoundRectCallout">
            <a:avLst>
              <a:gd name="adj1" fmla="val 103008"/>
              <a:gd name="adj2" fmla="val -295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operation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xmlns="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0012" y="4898571"/>
            <a:ext cx="3048000" cy="892629"/>
          </a:xfrm>
          <a:prstGeom prst="wedgeRoundRectCallout">
            <a:avLst>
              <a:gd name="adj1" fmla="val -77651"/>
              <a:gd name="adj2" fmla="val 594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Like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||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for Boolean expressions </a:t>
            </a:r>
            <a:endParaRPr lang="bg-BG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0492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/>
          <a:lstStyle/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AND-operator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en-US" dirty="0">
                <a:solidFill>
                  <a:schemeClr val="tx2"/>
                </a:solidFill>
              </a:rPr>
              <a:t> 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>
                <a:solidFill>
                  <a:schemeClr val="tx2"/>
                </a:solidFill>
              </a:rPr>
              <a:t>, only if both operands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  <a:p>
            <a:pPr>
              <a:lnSpc>
                <a:spcPts val="3600"/>
              </a:lnSpc>
              <a:spcBef>
                <a:spcPts val="300"/>
              </a:spcBef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3600"/>
              </a:lnSpc>
              <a:spcBef>
                <a:spcPts val="300"/>
              </a:spcBef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3600"/>
              </a:lnSpc>
              <a:spcBef>
                <a:spcPts val="300"/>
              </a:spcBef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ts val="3600"/>
              </a:lnSpc>
              <a:spcBef>
                <a:spcPts val="300"/>
              </a:spcBef>
              <a:buNone/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XOR-operator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^ </a:t>
            </a:r>
            <a:r>
              <a:rPr lang="en-US" dirty="0">
                <a:solidFill>
                  <a:schemeClr val="tx2"/>
                </a:solidFill>
              </a:rPr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>
                <a:solidFill>
                  <a:schemeClr val="tx2"/>
                </a:solidFill>
              </a:rPr>
              <a:t>, only if both operands </a:t>
            </a:r>
            <a:r>
              <a:rPr lang="en-US">
                <a:solidFill>
                  <a:schemeClr val="tx2"/>
                </a:solidFill>
              </a:rPr>
              <a:t>are 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</a:rPr>
              <a:t>different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 and XOR operators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383567"/>
              </p:ext>
            </p:extLst>
          </p:nvPr>
        </p:nvGraphicFramePr>
        <p:xfrm>
          <a:off x="5408612" y="4778829"/>
          <a:ext cx="4953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 ^ 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smtClean="0"/>
                        <a:t>0</a:t>
                      </a:r>
                      <a:endParaRPr lang="en-US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3" name="AutoShape 6">
            <a:extLst>
              <a:ext uri="{FF2B5EF4-FFF2-40B4-BE49-F238E27FC236}">
                <a16:creationId xmlns:a16="http://schemas.microsoft.com/office/drawing/2014/main" xmlns="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212" y="4953000"/>
            <a:ext cx="3048000" cy="892629"/>
          </a:xfrm>
          <a:prstGeom prst="wedgeRoundRectCallout">
            <a:avLst>
              <a:gd name="adj1" fmla="val 94730"/>
              <a:gd name="adj2" fmla="val 545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Like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^ </a:t>
            </a:r>
            <a:r>
              <a:rPr lang="en-US" sz="2800" dirty="0">
                <a:solidFill>
                  <a:schemeClr val="tx1"/>
                </a:solidFill>
              </a:rPr>
              <a:t>for Boolean expressions </a:t>
            </a:r>
            <a:endParaRPr lang="bg-BG" sz="2800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698100"/>
              </p:ext>
            </p:extLst>
          </p:nvPr>
        </p:nvGraphicFramePr>
        <p:xfrm>
          <a:off x="1598612" y="1959429"/>
          <a:ext cx="4953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 &amp; 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9" name="AutoShape 6">
            <a:extLst>
              <a:ext uri="{FF2B5EF4-FFF2-40B4-BE49-F238E27FC236}">
                <a16:creationId xmlns:a16="http://schemas.microsoft.com/office/drawing/2014/main" xmlns="" id="{4667E2E1-68AF-431F-93EB-1226EFDC4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412" y="1879599"/>
            <a:ext cx="3352800" cy="892629"/>
          </a:xfrm>
          <a:prstGeom prst="wedgeRoundRectCallout">
            <a:avLst>
              <a:gd name="adj1" fmla="val -77013"/>
              <a:gd name="adj2" fmla="val 594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Like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&amp;&amp; </a:t>
            </a:r>
            <a:r>
              <a:rPr lang="en-US" sz="2800" dirty="0">
                <a:solidFill>
                  <a:schemeClr val="tx1"/>
                </a:solidFill>
              </a:rPr>
              <a:t>for Boolean expressions </a:t>
            </a:r>
            <a:endParaRPr lang="bg-BG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5914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the value of given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bit at index p </a:t>
            </a:r>
            <a:r>
              <a:rPr lang="en-US" dirty="0"/>
              <a:t>by a given:</a:t>
            </a:r>
          </a:p>
          <a:p>
            <a:pPr lvl="1"/>
            <a:r>
              <a:rPr lang="en-US" dirty="0"/>
              <a:t>Integer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</a:p>
          <a:p>
            <a:r>
              <a:rPr lang="en-US" sz="3400" dirty="0"/>
              <a:t>Note that the bits are counted from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right to left, starting from bit 0</a:t>
            </a:r>
            <a:r>
              <a:rPr lang="en-US" sz="3400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 Extract Bit from Integer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  <p:sp>
        <p:nvSpPr>
          <p:cNvPr id="16" name="Right Arrow 18"/>
          <p:cNvSpPr/>
          <p:nvPr/>
        </p:nvSpPr>
        <p:spPr>
          <a:xfrm>
            <a:off x="3718659" y="4520935"/>
            <a:ext cx="440447" cy="456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370012" y="4441774"/>
            <a:ext cx="1798494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5 2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4646612" y="4432623"/>
            <a:ext cx="1798494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 rot="588398">
            <a:off x="7983196" y="3815021"/>
            <a:ext cx="2656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 = 0101</a:t>
            </a:r>
          </a:p>
        </p:txBody>
      </p:sp>
      <p:sp>
        <p:nvSpPr>
          <p:cNvPr id="18" name="TextBox 17"/>
          <p:cNvSpPr txBox="1"/>
          <p:nvPr/>
        </p:nvSpPr>
        <p:spPr>
          <a:xfrm rot="21341775">
            <a:off x="8520622" y="4842632"/>
            <a:ext cx="2656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 = 0001</a:t>
            </a:r>
          </a:p>
        </p:txBody>
      </p:sp>
    </p:spTree>
    <p:extLst>
      <p:ext uri="{BB962C8B-B14F-4D97-AF65-F5344CB8AC3E}">
        <p14:creationId xmlns:p14="http://schemas.microsoft.com/office/powerpoint/2010/main" val="141303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1" grpId="0" animBg="1"/>
      <p:bldP spid="32" grpId="0" animBg="1"/>
      <p:bldP spid="17" grpId="0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How to get the bit at position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dirty="0"/>
              <a:t> from a 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/>
              <a:t>?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Extract Bit from Integer</a:t>
            </a:r>
          </a:p>
        </p:txBody>
      </p:sp>
      <p:sp>
        <p:nvSpPr>
          <p:cNvPr id="508933" name="Rectangle 5"/>
          <p:cNvSpPr>
            <a:spLocks noChangeArrowheads="1"/>
          </p:cNvSpPr>
          <p:nvPr/>
        </p:nvSpPr>
        <p:spPr bwMode="auto">
          <a:xfrm>
            <a:off x="623270" y="2286000"/>
            <a:ext cx="10957542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291;               // 0000000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00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mask = n 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&gt;&gt;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p;         // 00000000 0000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bit = mask 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1;        // 00000000 0000000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System.out.println(bit);   // 1</a:t>
            </a:r>
          </a:p>
        </p:txBody>
      </p:sp>
      <p:pic>
        <p:nvPicPr>
          <p:cNvPr id="1026" name="Picture 2" descr="http://www.rt-embedded.com/blog/wp-content/uploads/2010/08/bitwise-150x1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21550">
            <a:off x="9550488" y="5178787"/>
            <a:ext cx="1147940" cy="1147940"/>
          </a:xfrm>
          <a:prstGeom prst="roundRect">
            <a:avLst>
              <a:gd name="adj" fmla="val 9634"/>
            </a:avLst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922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java.util.Scanner</a:t>
            </a:r>
            <a:r>
              <a:rPr lang="en-US" dirty="0"/>
              <a:t> class can read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strings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scanner</a:t>
            </a:r>
            <a:r>
              <a:rPr lang="en-US" dirty="0"/>
              <a:t> takes as a parameter an input stream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nextLine()</a:t>
            </a:r>
            <a:r>
              <a:rPr lang="en-US" dirty="0"/>
              <a:t> reads a whole line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next()</a:t>
            </a:r>
            <a:r>
              <a:rPr lang="en-US" dirty="0"/>
              <a:t> reads the string before the next delimiter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Console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348698" y="2057400"/>
            <a:ext cx="9470114" cy="2057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r>
              <a:rPr lang="en-US" dirty="0">
                <a:solidFill>
                  <a:schemeClr val="tx2"/>
                </a:solidFill>
              </a:rPr>
              <a:t>…</a:t>
            </a:r>
          </a:p>
          <a:p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scanner.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nextLine()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5117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You are given:</a:t>
            </a:r>
          </a:p>
          <a:p>
            <a:pPr lvl="1"/>
            <a:r>
              <a:rPr lang="en-US" sz="3100" dirty="0"/>
              <a:t>Integer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n</a:t>
            </a:r>
          </a:p>
          <a:p>
            <a:pPr lvl="1"/>
            <a:r>
              <a:rPr lang="en-US" sz="3100" dirty="0"/>
              <a:t>Position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p</a:t>
            </a:r>
          </a:p>
          <a:p>
            <a:pPr lvl="1"/>
            <a:r>
              <a:rPr lang="en-US" sz="3100" dirty="0"/>
              <a:t>Bit value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v (0 or 1)</a:t>
            </a:r>
            <a:endParaRPr lang="en-US" sz="3100" dirty="0"/>
          </a:p>
          <a:p>
            <a:r>
              <a:rPr lang="en-US" sz="3100" dirty="0"/>
              <a:t>Modifies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100" dirty="0"/>
              <a:t>to hold the value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100" dirty="0"/>
              <a:t>at the position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100" dirty="0"/>
              <a:t>while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preserving all other bits in </a:t>
            </a:r>
            <a:r>
              <a:rPr lang="en-US" sz="3100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 Modify a Bit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198812" y="4975159"/>
            <a:ext cx="2929481" cy="587441"/>
            <a:chOff x="2709128" y="4349075"/>
            <a:chExt cx="2929481" cy="587441"/>
          </a:xfrm>
        </p:grpSpPr>
        <p:sp>
          <p:nvSpPr>
            <p:cNvPr id="16" name="Right Arrow 18"/>
            <p:cNvSpPr/>
            <p:nvPr/>
          </p:nvSpPr>
          <p:spPr>
            <a:xfrm>
              <a:off x="5198162" y="4390542"/>
              <a:ext cx="440447" cy="4561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709128" y="4349075"/>
              <a:ext cx="1798494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9 0 1</a:t>
              </a:r>
            </a:p>
          </p:txBody>
        </p:sp>
      </p:grp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722514" y="4975159"/>
            <a:ext cx="1798494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512</a:t>
            </a:r>
          </a:p>
        </p:txBody>
      </p:sp>
      <p:sp>
        <p:nvSpPr>
          <p:cNvPr id="14" name="TextBox 13"/>
          <p:cNvSpPr txBox="1"/>
          <p:nvPr/>
        </p:nvSpPr>
        <p:spPr>
          <a:xfrm rot="588398">
            <a:off x="7068796" y="2081301"/>
            <a:ext cx="2656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 = 00000</a:t>
            </a:r>
          </a:p>
        </p:txBody>
      </p:sp>
      <p:sp>
        <p:nvSpPr>
          <p:cNvPr id="18" name="TextBox 17"/>
          <p:cNvSpPr txBox="1"/>
          <p:nvPr/>
        </p:nvSpPr>
        <p:spPr>
          <a:xfrm rot="21341775">
            <a:off x="7606222" y="982298"/>
            <a:ext cx="2656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9 = 1001</a:t>
            </a:r>
          </a:p>
        </p:txBody>
      </p:sp>
    </p:spTree>
    <p:extLst>
      <p:ext uri="{BB962C8B-B14F-4D97-AF65-F5344CB8AC3E}">
        <p14:creationId xmlns:p14="http://schemas.microsoft.com/office/powerpoint/2010/main" val="237043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/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How to set the bit at position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?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How to set the bit at position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?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 Modify a Bit 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51208" y="1676400"/>
            <a:ext cx="8699204" cy="17594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291;               // 00000001 00</a:t>
            </a:r>
            <a:r>
              <a:rPr lang="it-IT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00011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 = 5;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mask = ~(1 &lt;&lt; p);      // 11111111 11</a:t>
            </a:r>
            <a:r>
              <a:rPr lang="it-IT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11111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n &amp; mask;     // 00000001 00</a:t>
            </a:r>
            <a:r>
              <a:rPr lang="it-IT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00011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(result); // 259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851208" y="4267200"/>
            <a:ext cx="8771204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291;                // 00000001 001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0011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 = 4;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mask = 1 &lt;&lt; p;          // 00000000 000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0000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n | mask;      // 00000001 001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0011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System.out.println(result);  // 307</a:t>
            </a:r>
          </a:p>
        </p:txBody>
      </p:sp>
      <p:pic>
        <p:nvPicPr>
          <p:cNvPr id="10" name="Picture 2" descr="http://static.howstuffworks.com/gif/bytes-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751224"/>
            <a:ext cx="1775699" cy="2019023"/>
          </a:xfrm>
          <a:prstGeom prst="roundRect">
            <a:avLst>
              <a:gd name="adj" fmla="val 1027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60412" y="63201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5479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425691">
            <a:off x="8000714" y="2092325"/>
            <a:ext cx="3577895" cy="2596445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http://www.dreamstime.com/bits-and-bytes-thumb7566346.jpg"/>
          <p:cNvPicPr>
            <a:picLocks noChangeAspect="1" noChangeArrowheads="1"/>
          </p:cNvPicPr>
          <p:nvPr/>
        </p:nvPicPr>
        <p:blipFill>
          <a:blip r:embed="rId4" cstate="screen">
            <a:lum contrast="-10000"/>
          </a:blip>
          <a:srcRect/>
          <a:stretch>
            <a:fillRect/>
          </a:stretch>
        </p:blipFill>
        <p:spPr bwMode="auto">
          <a:xfrm rot="16418212" flipV="1">
            <a:off x="845485" y="2078557"/>
            <a:ext cx="2449849" cy="2449849"/>
          </a:xfrm>
          <a:prstGeom prst="roundRect">
            <a:avLst>
              <a:gd name="adj" fmla="val 119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12813" y="4817151"/>
            <a:ext cx="10363200" cy="820600"/>
          </a:xfrm>
          <a:prstGeom prst="rect">
            <a:avLst/>
          </a:prstGeom>
        </p:spPr>
        <p:txBody>
          <a:bodyPr vert="horz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Practice: Bitwise Operations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012" y="1016057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325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Java supports limited set of primitive</a:t>
            </a:r>
            <a:br>
              <a:rPr lang="en-US" sz="3200" dirty="0"/>
            </a:br>
            <a:r>
              <a:rPr lang="en-US" sz="3200" dirty="0"/>
              <a:t>data types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</a:t>
            </a:r>
            <a:r>
              <a:rPr lang="en-US" sz="3200" dirty="0"/>
              <a:t> and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provide formatted input / output</a:t>
            </a:r>
          </a:p>
          <a:p>
            <a:r>
              <a:rPr lang="en-US" sz="3200" dirty="0"/>
              <a:t>Java supports the classical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</a:p>
          <a:p>
            <a:r>
              <a:rPr lang="en-US" sz="3200" dirty="0"/>
              <a:t>Java supports the classical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loop constructions</a:t>
            </a:r>
          </a:p>
          <a:p>
            <a:r>
              <a:rPr lang="en-US" sz="3200" dirty="0"/>
              <a:t>Java provides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bitwise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bit shift operations</a:t>
            </a:r>
            <a:r>
              <a:rPr lang="en-US" sz="3200" dirty="0"/>
              <a:t> on integral types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4603">
            <a:off x="6779210" y="452280"/>
            <a:ext cx="2712999" cy="1695625"/>
          </a:xfrm>
          <a:prstGeom prst="roundRect">
            <a:avLst>
              <a:gd name="adj" fmla="val 2736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0FB6F7E-9CDA-4EBD-AA94-B7B4F17C18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12954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</a:t>
            </a:r>
            <a:r>
              <a:rPr lang="en-US"/>
              <a:t>to Java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284545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103188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1039813"/>
            <a:ext cx="9434513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java.util.Scanner</a:t>
            </a:r>
            <a:r>
              <a:rPr lang="en-US" dirty="0"/>
              <a:t> class can read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numbers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numbers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can be separated</a:t>
            </a:r>
            <a:r>
              <a:rPr lang="en-US" b="1" dirty="0"/>
              <a:t> </a:t>
            </a:r>
            <a:r>
              <a:rPr lang="en-US" dirty="0"/>
              <a:t>by any sequence of whitespace characters (e.g. spaces, tabs, new lines, …)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Exception is thrown</a:t>
            </a:r>
            <a:r>
              <a:rPr lang="en-US" b="1" dirty="0"/>
              <a:t> </a:t>
            </a:r>
            <a:r>
              <a:rPr lang="en-US" dirty="0"/>
              <a:t>when non-number characters are entered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Console (2)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348698" y="2057400"/>
            <a:ext cx="9470114" cy="2438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r>
              <a:rPr lang="en-US" dirty="0">
                <a:solidFill>
                  <a:schemeClr val="tx2"/>
                </a:solidFill>
              </a:rPr>
              <a:t>…</a:t>
            </a:r>
          </a:p>
          <a:p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firstNum = scanner.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nextInt()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secondNum = scanner.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nextDouble()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6105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System.out.print()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System.out.println()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to the Console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2279770"/>
            <a:ext cx="10460714" cy="36848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"SoftUni";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location = "Sofia";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age = 3.5;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(name);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is " + age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years old organization located in " + location + ".");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Output: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SoftUni is 3.5 years old organization located in Sofia.</a:t>
            </a:r>
            <a:endParaRPr lang="it-IT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5484812" y="2743200"/>
            <a:ext cx="2743200" cy="914400"/>
          </a:xfrm>
          <a:prstGeom prst="wedgeRoundRectCallout">
            <a:avLst>
              <a:gd name="adj1" fmla="val -87183"/>
              <a:gd name="adj2" fmla="val 630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without</a:t>
            </a:r>
            <a:r>
              <a:rPr lang="en-US" sz="2800" dirty="0">
                <a:solidFill>
                  <a:srgbClr val="FFFFFF"/>
                </a:solidFill>
              </a:rPr>
              <a:t> a new line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8393338" y="3639457"/>
            <a:ext cx="3352801" cy="619638"/>
          </a:xfrm>
          <a:prstGeom prst="wedgeRoundRectCallout">
            <a:avLst>
              <a:gd name="adj1" fmla="val -107170"/>
              <a:gd name="adj2" fmla="val 508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Prints a new line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81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program that reads: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Two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from the first line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and two doubles </a:t>
            </a:r>
            <a:r>
              <a:rPr lang="en-US" dirty="0"/>
              <a:t>which may be on multiple lines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 from the next line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Prints {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firstWord</a:t>
            </a:r>
            <a:r>
              <a:rPr lang="en-US" dirty="0"/>
              <a:t>} {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secondWord</a:t>
            </a:r>
            <a:r>
              <a:rPr lang="en-US" dirty="0"/>
              <a:t>} {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thirdWord</a:t>
            </a:r>
            <a:r>
              <a:rPr lang="en-US" dirty="0"/>
              <a:t>} {(</a:t>
            </a:r>
            <a:r>
              <a:rPr lang="en-US" dirty="0" err="1"/>
              <a:t>int</a:t>
            </a:r>
            <a:r>
              <a:rPr lang="en-US" dirty="0"/>
              <a:t>)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Read Input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79612" y="4560873"/>
            <a:ext cx="3733800" cy="13261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 Rocks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    12.5   -7.5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183963" y="4937624"/>
            <a:ext cx="3253849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 Rocks End 10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246812" y="504084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3796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55612" y="1360714"/>
            <a:ext cx="11353800" cy="41465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scanner = new Scanner(System.in);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endParaRPr lang="it-IT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firstWord = 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("\\w+");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secondWord = 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("\\w+");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firstInt = 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nextInt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firstDouble = 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secondDouble = 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nextDouble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                        // Skip to the line end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thirdWord = scanner.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nextLine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firstInt + firstDouble + firstDouble;</a:t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</a:t>
            </a:r>
            <a:r>
              <a:rPr lang="it-IT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println</a:t>
            </a:r>
            <a:r>
              <a:rPr lang="it-IT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(firstWord + " " + secondWord + " " + thirdWord + " " + sum);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Read Input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0</TotalTime>
  <Words>2649</Words>
  <Application>Microsoft Office PowerPoint</Application>
  <PresentationFormat>Custom</PresentationFormat>
  <Paragraphs>633</Paragraphs>
  <Slides>55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SoftUni 16x9</vt:lpstr>
      <vt:lpstr>Intro to Java</vt:lpstr>
      <vt:lpstr>Table of Contents</vt:lpstr>
      <vt:lpstr>Have a Question?</vt:lpstr>
      <vt:lpstr>Console Input and Output</vt:lpstr>
      <vt:lpstr>Reading From the Console</vt:lpstr>
      <vt:lpstr>Reading From the Console (2)</vt:lpstr>
      <vt:lpstr>Printing to the Console</vt:lpstr>
      <vt:lpstr>Problem: Read Input</vt:lpstr>
      <vt:lpstr>Solution: Read Input</vt:lpstr>
      <vt:lpstr>Formatted Printing</vt:lpstr>
      <vt:lpstr>Problem: Average of Three Numbers</vt:lpstr>
      <vt:lpstr>Data Types in Java</vt:lpstr>
      <vt:lpstr>Floating-Point Types</vt:lpstr>
      <vt:lpstr>Integer Types</vt:lpstr>
      <vt:lpstr>Floating-Point Types – Examples</vt:lpstr>
      <vt:lpstr>BigDecimal</vt:lpstr>
      <vt:lpstr>Problem: Euro Trip</vt:lpstr>
      <vt:lpstr>Solution: Euro Trip</vt:lpstr>
      <vt:lpstr>Other Primitive Data Types</vt:lpstr>
      <vt:lpstr>The String Data Type</vt:lpstr>
      <vt:lpstr>Problem: Greeting</vt:lpstr>
      <vt:lpstr>Solution: Greeting</vt:lpstr>
      <vt:lpstr>The Object Type</vt:lpstr>
      <vt:lpstr>Nullable Types: Integer, Long, Boolean, …</vt:lpstr>
      <vt:lpstr>Type Conversion</vt:lpstr>
      <vt:lpstr>Practice: I/O and Data Types</vt:lpstr>
      <vt:lpstr>Conditional Statements</vt:lpstr>
      <vt:lpstr>Conditional Statements: if-else</vt:lpstr>
      <vt:lpstr>Conditional Statements: switch-case</vt:lpstr>
      <vt:lpstr>Problem: Transport Price</vt:lpstr>
      <vt:lpstr>Solution: Transport Price</vt:lpstr>
      <vt:lpstr>Loops</vt:lpstr>
      <vt:lpstr>While Loop</vt:lpstr>
      <vt:lpstr>Problem: Numbers 0…9 </vt:lpstr>
      <vt:lpstr>Do-While Loop</vt:lpstr>
      <vt:lpstr>Problem: Product of Numbers [N..M] </vt:lpstr>
      <vt:lpstr>For Loops</vt:lpstr>
      <vt:lpstr>Using the continue Operator</vt:lpstr>
      <vt:lpstr>Using the break Operator</vt:lpstr>
      <vt:lpstr>For-Each Loop</vt:lpstr>
      <vt:lpstr>Problem: Lottery</vt:lpstr>
      <vt:lpstr>Practice: Conditionals and Loops</vt:lpstr>
      <vt:lpstr>Bitwise Operations</vt:lpstr>
      <vt:lpstr>Bits</vt:lpstr>
      <vt:lpstr>Operations with Bits</vt:lpstr>
      <vt:lpstr>NOT and OR operators</vt:lpstr>
      <vt:lpstr>AND and XOR operators</vt:lpstr>
      <vt:lpstr>Problem:  Extract Bit from Integer</vt:lpstr>
      <vt:lpstr>Solution: Extract Bit from Integer</vt:lpstr>
      <vt:lpstr>Problem:  Modify a Bit </vt:lpstr>
      <vt:lpstr>Solution:  Modify a Bit </vt:lpstr>
      <vt:lpstr>PowerPoint Presentation</vt:lpstr>
      <vt:lpstr>Summary</vt:lpstr>
      <vt:lpstr>Intro to Java</vt:lpstr>
      <vt:lpstr>Trainings @ Software University (SoftUni)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Java</dc:title>
  <dc:subject>Java Advanced  – Practical Training Course @ SoftUni</dc:subject>
  <dc:creator/>
  <cp:keywords>Java, SoftUni, Software University, SoftUni, programming, coding, software development, education, training, course</cp:keywords>
  <dc:description>Java Advanced Course @ SoftUni – https://softuni.bg/courses/java-advanced</dc:description>
  <cp:lastModifiedBy/>
  <cp:revision>1</cp:revision>
  <dcterms:created xsi:type="dcterms:W3CDTF">2014-01-02T17:00:34Z</dcterms:created>
  <dcterms:modified xsi:type="dcterms:W3CDTF">2017-09-19T09:48:31Z</dcterms:modified>
  <cp:category>Java, computer programming, programming 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